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3.xml" ContentType="application/inkml+xml"/>
  <Override PartName="/ppt/notesSlides/notesSlide54.xml" ContentType="application/vnd.openxmlformats-officedocument.presentationml.notesSlide+xml"/>
  <Override PartName="/ppt/ink/ink4.xml" ContentType="application/inkml+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92"/>
  </p:notesMasterIdLst>
  <p:sldIdLst>
    <p:sldId id="256" r:id="rId2"/>
    <p:sldId id="903" r:id="rId3"/>
    <p:sldId id="964" r:id="rId4"/>
    <p:sldId id="973" r:id="rId5"/>
    <p:sldId id="1046" r:id="rId6"/>
    <p:sldId id="1047" r:id="rId7"/>
    <p:sldId id="974" r:id="rId8"/>
    <p:sldId id="965" r:id="rId9"/>
    <p:sldId id="975" r:id="rId10"/>
    <p:sldId id="966" r:id="rId11"/>
    <p:sldId id="1044" r:id="rId12"/>
    <p:sldId id="1045" r:id="rId13"/>
    <p:sldId id="967" r:id="rId14"/>
    <p:sldId id="1039" r:id="rId15"/>
    <p:sldId id="976" r:id="rId16"/>
    <p:sldId id="968" r:id="rId17"/>
    <p:sldId id="969" r:id="rId18"/>
    <p:sldId id="970" r:id="rId19"/>
    <p:sldId id="1043" r:id="rId20"/>
    <p:sldId id="971" r:id="rId21"/>
    <p:sldId id="972" r:id="rId22"/>
    <p:sldId id="962" r:id="rId23"/>
    <p:sldId id="1042" r:id="rId24"/>
    <p:sldId id="1041" r:id="rId25"/>
    <p:sldId id="1040" r:id="rId26"/>
    <p:sldId id="978" r:id="rId27"/>
    <p:sldId id="977" r:id="rId28"/>
    <p:sldId id="986" r:id="rId29"/>
    <p:sldId id="987" r:id="rId30"/>
    <p:sldId id="988" r:id="rId31"/>
    <p:sldId id="989" r:id="rId32"/>
    <p:sldId id="990" r:id="rId33"/>
    <p:sldId id="979" r:id="rId34"/>
    <p:sldId id="991" r:id="rId35"/>
    <p:sldId id="980" r:id="rId36"/>
    <p:sldId id="981" r:id="rId37"/>
    <p:sldId id="982" r:id="rId38"/>
    <p:sldId id="1048" r:id="rId39"/>
    <p:sldId id="1050" r:id="rId40"/>
    <p:sldId id="1049" r:id="rId41"/>
    <p:sldId id="1051" r:id="rId42"/>
    <p:sldId id="1052" r:id="rId43"/>
    <p:sldId id="1069" r:id="rId44"/>
    <p:sldId id="993" r:id="rId45"/>
    <p:sldId id="1035" r:id="rId46"/>
    <p:sldId id="1002" r:id="rId47"/>
    <p:sldId id="1030" r:id="rId48"/>
    <p:sldId id="1031" r:id="rId49"/>
    <p:sldId id="994" r:id="rId50"/>
    <p:sldId id="995" r:id="rId51"/>
    <p:sldId id="996" r:id="rId52"/>
    <p:sldId id="1032" r:id="rId53"/>
    <p:sldId id="997" r:id="rId54"/>
    <p:sldId id="1068" r:id="rId55"/>
    <p:sldId id="1004" r:id="rId56"/>
    <p:sldId id="1011" r:id="rId57"/>
    <p:sldId id="1012" r:id="rId58"/>
    <p:sldId id="998" r:id="rId59"/>
    <p:sldId id="1067" r:id="rId60"/>
    <p:sldId id="1057" r:id="rId61"/>
    <p:sldId id="1058" r:id="rId62"/>
    <p:sldId id="1059" r:id="rId63"/>
    <p:sldId id="1060" r:id="rId64"/>
    <p:sldId id="999" r:id="rId65"/>
    <p:sldId id="1005" r:id="rId66"/>
    <p:sldId id="1006" r:id="rId67"/>
    <p:sldId id="1007" r:id="rId68"/>
    <p:sldId id="1008" r:id="rId69"/>
    <p:sldId id="1009" r:id="rId70"/>
    <p:sldId id="1010" r:id="rId71"/>
    <p:sldId id="1000" r:id="rId72"/>
    <p:sldId id="1001" r:id="rId73"/>
    <p:sldId id="1013" r:id="rId74"/>
    <p:sldId id="1022" r:id="rId75"/>
    <p:sldId id="1023" r:id="rId76"/>
    <p:sldId id="1014" r:id="rId77"/>
    <p:sldId id="1024" r:id="rId78"/>
    <p:sldId id="1064" r:id="rId79"/>
    <p:sldId id="1061" r:id="rId80"/>
    <p:sldId id="1062" r:id="rId81"/>
    <p:sldId id="1063" r:id="rId82"/>
    <p:sldId id="1026" r:id="rId83"/>
    <p:sldId id="1027" r:id="rId84"/>
    <p:sldId id="1066" r:id="rId85"/>
    <p:sldId id="1015" r:id="rId86"/>
    <p:sldId id="1053" r:id="rId87"/>
    <p:sldId id="1054" r:id="rId88"/>
    <p:sldId id="1055" r:id="rId89"/>
    <p:sldId id="1056" r:id="rId90"/>
    <p:sldId id="1034" r:id="rId9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6" d="100"/>
          <a:sy n="66" d="100"/>
        </p:scale>
        <p:origin x="900"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1-20T03:18:09.564"/>
    </inkml:context>
    <inkml:brush xml:id="br0">
      <inkml:brushProperty name="width" value="0.05292" units="cm"/>
      <inkml:brushProperty name="height" value="0.05292" units="cm"/>
      <inkml:brushProperty name="color" value="#FF0000"/>
    </inkml:brush>
  </inkml:definitions>
  <inkml:trace contextRef="#ctx0" brushRef="#br0">1637 6821 0</inkml:trace>
  <inkml:trace contextRef="#ctx0" brushRef="#br0" timeOffset="51045.08">12998 9128 0,'0'-25'0,"25"25"16,-25 25 77,-25 25-77,25-25-16,0-1 0,-25 1 0,25 25 0,-25-1 16,25-24-16,-24 25 0,24-1 15,-25 1-15,25 0 0,-25 74 16,0-100-16,25 26 0,0-25 16,0 24-16,0-24 0,-25 50 15,25-51-15,0 1 16,0 0-1,0 0-15,-24-25 47,24-25-47</inkml:trace>
  <inkml:trace contextRef="#ctx0" brushRef="#br0" timeOffset="55417.15">13048 8830 0,'-25'25'63,"0"0"-48,25 0-15,-25 0 0,0-1 0,25 1 16,-24 0-16,-1 0 0,0 0 0,0 0 15,0-1-15,1 26 0,-1-25 0,0 0 16,0-1-16,25 1 0,-74 25 16,74-25-16,-25-25 15,25 24 1,0-48 15,25-1 0,0 0-15,-25 0-16,24 0 0,26-24 16,-50 24-16,25 0 15,-25 0-15,25 1 0,-1 24 0,-24-25 16,25 0-16,-25 0 0,25 0 0,0 0 16,0 1-1,-25-1-15,24 0 16,-24 0-1,0 50 64,25 0-64,-25 0-15,0-1 16,0 1-16,25 0 0,-25 0 15,0 25-15,0-26 0,0 1 0,25 0 16,-25 0-16,0 24 0,0-24 0,25 25 16,-1-1-16,-24 1 15,25-50-15,-25 50 0,25-50 16,-25 24-16,0-48 78,-25 24-78,0-25 16,1 25-1,-1 0 1,0 0-16,0 0 0,0-25 0,-49 25 16,49 0-1,-49 0 1,49 0-16,0 0 0,0 0 15,1 0-15,-1 0 16,25-25 15,25 25-15,-1-25 0,1 1-1,-25-1-15,25 0 0,-25 0 0,25 0 16,0 1-16,-25-1 0,24 0 15,-24 0-15,25 25 0,-25-25 0,25 25 16,-25-24-16,25 24 16,-25 24 15,0 1-15,-25-25-16,25 25 0,0 0 0,0 0 15,0-1 1,25-24 15,-25-24-15,25 24-16,-25-50 15,24 50-15,-24-25 16,0 0-16,25 25 0,-25-24 0,0-1 16,0 50-1,0-1 1,0 26-1,-25-25-15,25 0 0,0-1 16,0 1-16,0 0 0,0 0 16,0-50 31,25-25-32,-25 26-15,0-26 16,-25 50 15,1 25-15,24 0-16,-25-1 15,25 1 1,-25-25-16,25 25 0,-25-25 16,50 0 15,-25-25-16,25 25-15,-25-25 0,25 25 16,-25-24 0,-25 48-1,0 1 1,0-25-16,0 25 0,1 0 16,-76 24-1,100-24-15,-24-25 16,-1 0-16,50 0 31,-1-25-15,1 1-16,0 24 0,0-25 15,24-25 1,-24 50-16,0-25 0,0 25 16,-25 25 15,-50 0-16,25 0-15,25 0 0,-24-25 0,-26 49 16,25-24-16,0 0 16,50-25-1,0 25 1,0-25-16,0 0 16,24-25-1,-24 25-15,0 0 0,0 0 16,24 0-16,-24-25 15,0 25 1,-50 0 0,0 0-1,25 25-15,-25-25 0,1 0 16,24 25 0,0-50 15</inkml:trace>
  <inkml:trace contextRef="#ctx0" brushRef="#br0" timeOffset="62551.09">4267 9004 0,'0'25'0,"-25"0"31,25 0-16,-25-25-15,25 24 0,0 1 16,0 25 0,0-25-16,0-1 15,-25 1-15,25 0 0,0 74 16,0-74-16,0 0 0,0 0 0,0 24 16,0-24-16,0 0 0,0 0 15,0 24-15,0-24 0,0 0 0,0 24 16,0-24-16,0 0 0,0 49 15,0-49-15,0 0 16,0 0 0,0-50 15</inkml:trace>
  <inkml:trace contextRef="#ctx0" brushRef="#br0" timeOffset="63961.97">4068 9054 0,'0'0'0,"0"25"0,-24-25 16,-1 0-1,25 24-15,-25-24 16,50 0 46,0-49-46,-1 24-16,1 0 16,0 0-1,-25 0-15,25 1 0,-25-1 16,25 0-16,-1-25 15,-24 26 1,25 24 47,-25 24-48,0 1-15,25 0 16,-25 0-16,25 24 15,-25-24 1,0 0-16,0 0 0,25 25 16,-25-26-16,0 1 15,24-25-15,-24 25 16,25 0 0,-25 0-1,0-50 32,-25 25-31,25-25-1,-24 25-15,-1 0 16,0 0 0,0 0-1,0 0 1,1 0-16,-1 0 0,0 0 15,0 0 1,50 0 31,0 0-31,-25-25-16,25 0 15,-1 1 1,26-51-1,-75 75 32,0 25-31,1-25-16,24 25 0,-25 0 16,50-25 30,-1-25-30,-24 0 0,25 0-16,-25 0 31,0 50 0,-49-25-15,49 25-16,-25-25 0,25 25 15,-25-25-15,25-25 63,25 25-47,-25-25-16,0 0 15,-25 25 1,0 0-1,0 0 1,1 0-16,24 25 31,24-25 1,1 0-17</inkml:trace>
  <inkml:trace contextRef="#ctx0" brushRef="#br0" timeOffset="72124">21308 9029 0,'0'-25'63,"0"50"-1,0 0-31,-25 0-15,0-1-16,25 1 16,0 0-16,-25-25 0,25 25 15,0 0-15,0-1 0,-25 1 0,25 25 16,0-25-16,0-1 0,-24 1 0,24 0 15,0 25-15,0-26 0,0 26 16,-25-25-16,25 0 0,0 24 0,0-24 16,0 0-16,0 0 0,0-1 0,0 1 15,-25-25-15,25 25 0,0 0 0,0 0 16,0-1-16,0 1 16,0-50 46</inkml:trace>
  <inkml:trace contextRef="#ctx0" brushRef="#br0" timeOffset="74077.92">21456 8880 0,'-24'0'94,"-1"25"-79,0 0-15,0-1 0,0-24 16,25 25-16,-24 0 0,-1-25 0,0 25 16,0 0-16,0 0 0,1-25 0,-1 24 15,0 1-15,0 0 0,0-25 0,25 25 16,-24 0-16,-1-25 0,25 24 0,-25-24 15,0 25-15,25 0 16,0-50 31,25 0-31,0 1-1,0-1 1,-1 0-1,1 0-15,0 25 0,-25-25 0,25 25 16,-25-24-16,25-1 0,-1 25 0,-24-25 16,25 0-16,0 25 0,-25-25 0,25 0 15,0 1-15,-1-1 16,-24 0-16,25 25 16,-25-25-16,0 50 62,0 0-46,0 24-1,0-24 1,-25 50 0,25-50-16,0-1 0,0 1 0,0 0 15,0 0-15,0 0 16,25 24-1,-25-24-15,-25-25 79,25-25-64,-24 25-15,24-25 0,-25 25 16,0-24-1,0 24-15,0-25 16,1 25 0,-1 0-16,0 0 0,0 0 15,0 0-15,50 0 78,0 0-62,0 0 0,-25-25-16,25 25 0,-1 0 15,1 0-15,-25-25 0,25 25 16,0-25 0,-25 1-16,-25 24 46,-25 0-46,50 24 16,-24-24-16,-1 0 0,0 0 0,25 25 16,-25-25-16,0 0 0,1 25 0,-26-25 15,50 25 1,0-50 15,25 25-15,0-25-16,-1 25 15,1-25-15,0 25 0,0-24 16,24-1 0,-24 25-16,0-25 0,-50 50 62,0 0-46,1-1-16,-1 1 15,25 0-15,-25-25 0,25 25 16,0 0-16,25-25 47,0-25-47,-1 25 16,-24-25-16,25 25 0,0-25 0,0 0 15,0-24 1,-1 49-16,-24-25 0,0 0 15,0 50 32,-24 0-31,24 0 0,-25-25-1,25 24-15,25-24 63,-25-24-48,24-1-15,-24 0 16</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0-11-20T03:19:43.226"/>
    </inkml:context>
    <inkml:brush xml:id="br0">
      <inkml:brushProperty name="width" value="0.05292" units="cm"/>
      <inkml:brushProperty name="height" value="0.05292" units="cm"/>
      <inkml:brushProperty name="color" value="#FF0000"/>
    </inkml:brush>
  </inkml:definitions>
  <inkml:trace contextRef="#ctx0" brushRef="#br0">17736 13915 0,'25'0'62,"-50"25"1,0 0-48,0-25 1,25 25-16,-25-25 0,0 25 16,25-1-16,-24-24 0,-1 25 0,0 0 15,0 0 1,0 0-16,1-1 0,-26 1 15,50 0-15,-25 0 16,0 0-16,1-25 0,24 24 16,-25 1-16,0-25 0,25 25 0,-25 0 15,0 0-15,1 0 16,24-1-16,-25-24 16,25 25-16,-25 0 0,25 0 15,-25-25-15,25 25 16,-25-25-16,1 49 15,24-24 17,0 0-1,-25-25-15,25 25 62,0-1-47,-25-24 47,25-24-47</inkml:trace>
  <inkml:trace contextRef="#ctx0" brushRef="#br0" timeOffset="763.56">17016 14362 0,'25'0'47,"-25"25"0,0 0-31,0-1-1,0 1-15,0 0 16,-25 0-16,25 0 0,0-1 16,-24 1-1,24 0-15,0 0 0,0 0 16,0-1-1,24-24 79,1 0-63,0-24-15,0 24-16,-25-25 0,25 25 0,-1 0 16,1 0-16,0-25 15,0 25-15,0 0 16,-1-25 0,1 25-1,-50 0 79</inkml:trace>
  <inkml:trace contextRef="#ctx0" brushRef="#br0" timeOffset="1835.09">17091 14511 0,'0'-25'15,"-25"25"-15,25 25 94,0 0-78,25-25-16,-25 24 15,25-24-15,-1 25 16,1-25 0,0 0-1,0 0-15,-25 25 16,0-50 31,-25 25-32,0 0-15,0-25 16,1 25-16,-1 0 16,0-24-16,50 24 62,0 0-46,-1 0-1,1 0 1,-25 24 31,-25-24-31,1 0-16,-1 0 15,25 25 1,25-25 31,-1 0-32,-48 0 48,-1 0-48,25 25-15,25-25 47,-1 0-31,1 0-16,0 0 16,0 0-16,-25 25 31,-50-25-16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1-26T03:53:39.835"/>
    </inkml:context>
    <inkml:brush xml:id="br0">
      <inkml:brushProperty name="width" value="0.05292" units="cm"/>
      <inkml:brushProperty name="height" value="0.05292" units="cm"/>
      <inkml:brushProperty name="color" value="#0070C0"/>
    </inkml:brush>
  </inkml:definitions>
  <inkml:trace contextRef="#ctx0" brushRef="#br0">1184 13999 485 0,'-6'1'43'16,"-3"0"50"-16,2 0 162 0,7 1-58 0,-9-2 90 16,9 3-18-16,-6-3-168 0,6 1 102 0,0 0-66 15,0 1 25-15,0-2 121 0,0 0-53 0,0 0-21 16,0 0-37-16,0 0-108 0,0 0 31 0,0 0-37 16,0 0-13-16,0 0 24 0,4-3 19 0,-4 2 15 15,8 1 40-15,-2-3 8 0,1 3-25 0,3 0 4 16,0 0-30-16,3 0-16 0,1 0-18 0,2-2-6 15,3 1 4-15,0 0-11 0,0 0 19 0,3-2 10 16,-1-1-9-16,2 2-5 0,-1-1-13 0,-1-1-29 16,1 0-26-16,0 0-15 0,-1 0 23 0,-2 0 6 15,1 0 23-15,-1 2 7 0,-3-1-7 16,3 2 4-16,-3-3-12 0,0 2 1 0,-2 0-22 16,0-1-23-16,-3 3 18 0,3-2-6 0,-4 2 10 15,-2-3-10-15,0 3-9 0,-2 0 20 0,0-2-16 16,-1 2 16-16,-2-1-5 0,2 1-14 0,-5 0-7 15,5-1-41-15,-5 1-69 0,6 0-64 0,-6 0-102 16,0 0-72-16,0 0-60 0,0 0-83 0,0 0-107 16,5-3-90-16</inkml:trace>
  <inkml:trace contextRef="#ctx0" brushRef="#br0" timeOffset="556.9">2936 13767 1876 0,'0'4'37'0,"-8"-1"35"0,8-1 36 0,-7-2 87 15,7 0-56-15,0 0 109 0,0 0-62 0,0 0-61 16,0 0 114-16,0 0-181 0,0 0 45 0,0 0 0 16,0 0-50-16,0-2 63 0,10 0 0 0,0 1 4 15,5 0-25-15,-2-2-3 0,4 3-7 16,4-1 12-16,1-1 5 0,1 0-22 0,5 2-10 16,0-3-13-16,4 2 4 0,1-2-1 0,2 1 5 15,0-1-18-15,5 1-29 0,0 0 14 0,0-1-3 16,0 1-18-16,-1-1 22 0,-3 1-26 0,2-1-7 15,-5 3 15-15,-1 0-19 0,-4-1 4 0,1-1 7 16,-4 2-7-16,-3 0 8 0,0 0 10 0,-4 0-11 16,2 0 0-16,-4 0-14 0,1 0 3 0,-2 3-21 15,-3-3-40-15,-2 0-29 0,0 3-56 0,-3-2-48 16,-7 0-47-16,0-1-41 0,0 0-56 0,0 0-71 16,0 0 22-16,0 0-162 15,0 0-57-15</inkml:trace>
  <inkml:trace contextRef="#ctx0" brushRef="#br0" timeOffset="1156.75">5349 13837 888 0,'-8'4'2'0,"8"-1"19"0,0-1 22 0,0-1 37 16,0-1 19-16,0 0 127 0,0 0-5 0,0 0-5 15,0 0 37-15,0 0-118 0,10 0 40 0,-2-3 77 16,3 0 11-16,3 1-72 0,2 0-12 0,1 1-79 15,4-1-51-15,0-2 81 0,4 3-29 0,3-3 15 16,2 4-6-16,0-4-12 0,2 1-10 0,3 2-40 16,1-1-14-16,2-1 7 0,2 2-3 0,0-2 4 15,3 0-15-15,0 2-16 0,1-2-15 0,-3 1-3 16,-1 2 4-16,0-3 10 0,-3 3 10 0,0 0 1 16,-4 0 31-16,-1 0-21 0,-4 0 7 0,2 0 0 15,-2 0-11-15,-2 0 1 0,0 3-11 16,-5-1 4-16,1 1-22 0,-1-2 8 0,-4 1-4 15,-3-1-25-15,-1-1 0 0,-4 3-27 0,-9-2-15 16,7-1 8-16,-7 0-11 0,0 0 1 0,0 0 1 16,0 0-4-16,0 0-29 0,0 0-20 0,0 0-41 15,-11 1-28-15,11-1-132 0,0 0-167 0,-9 0 23 16,9 2-267-16</inkml:trace>
  <inkml:trace contextRef="#ctx0" brushRef="#br0" timeOffset="1680.23">8141 13783 1350 0,'-9'3'32'0,"9"-1"111"0,0-1-43 15,0 1 131-15,0-2-13 0,0 0-53 0,0 0 43 16,0 0-15-16,0 0 52 0,17 0 81 0,-4-2-54 16,7-1-56-16,4-1-27 0,3-1-121 15,7 2 81-15,4-4-11 0,4 2-23 0,4 1-14 16,4-1-27-16,-1 0-49 0,1 2-36 0,-2 0 18 15,-1-1-7-15,-4 3 7 0,-1 0 7 0,-5 1-24 16,-1 0 17-16,-4 0-11 0,-2 0 4 0,-2 2 0 16,-4 2-14-16,0-3 18 0,-5 2-26 0,-2-1-23 15,-1-2-29-15,-3 2-17 0,-4 0 4 0,2-1-23 16,-11 0-12-16,8 0-59 0,-8 2 30 0,0-3-158 16,8 1-23-16,-8-1-145 0,0 0-214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1-26T03:54:29.517"/>
    </inkml:context>
    <inkml:brush xml:id="br0">
      <inkml:brushProperty name="width" value="0.05292" units="cm"/>
      <inkml:brushProperty name="height" value="0.05292" units="cm"/>
      <inkml:brushProperty name="color" value="#0070C0"/>
    </inkml:brush>
  </inkml:definitions>
  <inkml:trace contextRef="#ctx0" brushRef="#br0">20876 15969 1393 0,'0'-3'-137'0,"8"3"5"16,0-1-7-16,2-2-3 0,-4 3 155 0,0 0 32 15,0 0 164-15,-6 0-83 0,12 0 107 0,-3 0-111 16,-1 0-62-16,0 0 82 0,-3 0-173 15,5 0 139-15,0 0-134 0,0 0 26 0,-1 0 77 16,5 0-48-16,-1 0 72 0,2 0 62 0,0 0-60 16,0 0-15-16,2 0-1 0,-2 0-35 0,0 0-1 15,-2 4 7-15,1-4 69 0,1 3-59 0,-2-3-3 16,2 1 40-16,-2 0-86 0,5 0-38 0,-4 1 111 16,2-2-108-16,-2 4-3 0,2-3 128 0,0 1-138 15,-1-2 63-15,1 2 63 0,0-2-145 0,2 3 70 16,-1-2 13-16,2 0-77 0,0 0 64 0,1 0-6 15,-1-1-12-15,3 0 15 0,2 0 7 0,-1 0 16 16,0 0-3-16,1-2-10 0,1 2 14 16,-1-2-24-16,2 2 14 0,-3-3 13 0,2 3-13 15,-3 0 13-15,0-2-20 0,-1 2 21 0,-1-2 13 16,-1 2 1-16,-1 0 3 0,1-1-27 0,-3 1-10 16,-2-1-3-16,3-2 3 0,0 3-3 0,0 0-21 15,-2 0 0-15,-1 0-9 0,0 0-1 0,-1 0 14 16,0 0 10-16,0 0 0 0,0 0 0 0,-1 0-14 15,-1 0-13-15,1 0 10 0,0 0 7 0,0 0-7 16,-2 0 0-16,1 0-7 0,1 4-3 0,-2-4 20 16,1 1 4-16,1-1 3 0,-2 0-17 0,1 2 4 15,2-2-11-15,-4 0 3 0,1 0 15 0,1 0-8 16,-2 0-10-16,1 0 11 0,1 0-8 16,-2 0-6-16,4 0 30 0,-4 0-23 0,4 0 6 15,3 2 15-15,-2-2-25 0,2 0 21 0,0 0 3 16,3 0-3-16,-3 0-8 0,3 0-6 0,-2 0-10 15,0 0-7-15,1 0 27 0,-3 0-13 0,3 0 10 16,-4 0 3-16,3 0-7 0,0 0 4 0,0-2 0 16,0 2-3-16,1-2 6 0,-5 2 7 0,0 0-6 15,0-1-4-15,0 1-25 0,-4 0 8 0,-1 0 10 16,1 0 7-16,-1 0 14 0,-1 0-21 0,3 0-7 16,-1 0-7-16,-1 0 0 0,1 0 14 0,4 3 3 15,-2-1 8-15,4 1-18 0,-2-1 10 0,3 0-10 16,0-1 14-16,-1 2 11 0,0-2-4 0,0 2 10 15,0-1-27-15,0-2 3 0,-3 2 0 16,-1-1 3-16,0 2 15 0,-2-2-22 0,-1 0 4 16,3 1-7-16,-3 0 4 0,0-2 13 0,-1 0 4 15,2 3-21-15,-3-2 11 0,2 2 10 0,1-2-18 16,0 1 29-16,0 1-25 0,1-3-7 0,0 2-7 16,0 0-11-16,1 0 25 0,2-1-3 0,-4 1 17 15,5 1-4-15,-1-3-20 0,1 0 20 0,-3 3-13 16,2-2 10-16,0-1 3 0,-2 0-17 0,-2 0 18 15,2 0-18-15,-1 0 10 0,-4 0 18 16,2 0-14-16,-2 0 7 0,-3 0-10 0,-3 0-15 16,5 0 1-16,-5 0 6 0,5 0 15 0,-5 0-8 0,3 0 4 15,-3 0-10-15,5 0-15 0,-1 0 15 16,-4 0-8-16,7 0 11 0,-2 0 14 0,-5 0 0 16,3 0 18-16,-3 0-15 0,5 0-6 0,-5 0 3 15,0 0-7-15,0 0 17 0,5 0-10 0,-5 0-14 16,0 0-14-16,0 0 4 0,0 0 20 0,0 0-10 15,0 0 11-15,0 0-4 0,0 0-14 0,0 0 21 16,0 0-11-16,0 0-17 0,0 0 14 0,0 0-10 16,0 0 17-16,0 0 3 0,0 0-10 0,0 0-10 15,4 0 6-15,-4 0 8 0,0 0 3 16,0 0 0-16,0 0-67 0,0 0-34 0,0 0-48 16,0 0-73-16,0 0-38 0,0-4-254 0,0-1-324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0C7C2-A0CD-4E1E-8B70-632252CB8E2E}" type="datetimeFigureOut">
              <a:rPr lang="en-PK" smtClean="0"/>
              <a:t>01/10/2024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CFCD-D830-4501-878A-3AD5C447908B}" type="slidenum">
              <a:rPr lang="en-PK" smtClean="0"/>
              <a:t>‹#›</a:t>
            </a:fld>
            <a:endParaRPr lang="en-PK"/>
          </a:p>
        </p:txBody>
      </p:sp>
    </p:spTree>
    <p:extLst>
      <p:ext uri="{BB962C8B-B14F-4D97-AF65-F5344CB8AC3E}">
        <p14:creationId xmlns:p14="http://schemas.microsoft.com/office/powerpoint/2010/main" val="29330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DA5EC226-1FB7-4A79-A1C5-ADA1BEC4EE6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2376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EBB149C2-9059-4842-9753-9159586BDC2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85888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53F58A37-8A3C-4279-9DA2-4E69995AD84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14731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A27B5285-B320-4797-A86E-5F886F0BD84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58131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20</a:t>
            </a:fld>
            <a:endParaRPr lang="en-US"/>
          </a:p>
        </p:txBody>
      </p:sp>
      <p:sp>
        <p:nvSpPr>
          <p:cNvPr id="5" name="Date Placeholder 4">
            <a:extLst>
              <a:ext uri="{FF2B5EF4-FFF2-40B4-BE49-F238E27FC236}">
                <a16:creationId xmlns:a16="http://schemas.microsoft.com/office/drawing/2014/main" id="{4FFBFC3E-210D-4947-8356-EF11B3C9B8D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52377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0866EE9E-B5F8-4015-AC70-F364EE699E7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5405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26</a:t>
            </a:fld>
            <a:endParaRPr lang="en-US"/>
          </a:p>
        </p:txBody>
      </p:sp>
      <p:sp>
        <p:nvSpPr>
          <p:cNvPr id="5" name="Date Placeholder 4">
            <a:extLst>
              <a:ext uri="{FF2B5EF4-FFF2-40B4-BE49-F238E27FC236}">
                <a16:creationId xmlns:a16="http://schemas.microsoft.com/office/drawing/2014/main" id="{8E8FB069-D279-49E0-A34D-56CB261D019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93167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27</a:t>
            </a:fld>
            <a:endParaRPr lang="en-US"/>
          </a:p>
        </p:txBody>
      </p:sp>
      <p:sp>
        <p:nvSpPr>
          <p:cNvPr id="5" name="Date Placeholder 4">
            <a:extLst>
              <a:ext uri="{FF2B5EF4-FFF2-40B4-BE49-F238E27FC236}">
                <a16:creationId xmlns:a16="http://schemas.microsoft.com/office/drawing/2014/main" id="{1160DCBD-BFDB-4576-98FF-1351E951361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9119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74F629DE-36E9-4933-AD8A-E35C1499A9F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63323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A5C47CC5-4A3F-4FE4-B429-814AA53DA4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6759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30</a:t>
            </a:fld>
            <a:endParaRPr lang="en-US"/>
          </a:p>
        </p:txBody>
      </p:sp>
      <p:sp>
        <p:nvSpPr>
          <p:cNvPr id="5" name="Date Placeholder 4">
            <a:extLst>
              <a:ext uri="{FF2B5EF4-FFF2-40B4-BE49-F238E27FC236}">
                <a16:creationId xmlns:a16="http://schemas.microsoft.com/office/drawing/2014/main" id="{5E0FCD48-3DF9-4DB9-ADCC-692A3DCA0BF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108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C5FCE21D-4AB9-446D-A272-E990A429EE1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34302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C4684C8F-A1AD-448C-BD4E-2C5CFA44F6F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6247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026BFB82-91B3-43F2-90BF-994D44E8FEB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8722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43368005-8341-4A0E-9371-99321D7294A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50157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34</a:t>
            </a:fld>
            <a:endParaRPr lang="en-US"/>
          </a:p>
        </p:txBody>
      </p:sp>
      <p:sp>
        <p:nvSpPr>
          <p:cNvPr id="5" name="Date Placeholder 4">
            <a:extLst>
              <a:ext uri="{FF2B5EF4-FFF2-40B4-BE49-F238E27FC236}">
                <a16:creationId xmlns:a16="http://schemas.microsoft.com/office/drawing/2014/main" id="{D1FE15EE-8D1C-4B4E-9844-8AEED2356A2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02536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9D14E97C-28EC-42BA-810F-D256D2EC854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0606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4C7AF24C-BBC0-4F37-B689-4600998CCB0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87819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B1CEE4E4-5598-4741-B37B-56CD45596C4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58922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43</a:t>
            </a:fld>
            <a:endParaRPr lang="en-US"/>
          </a:p>
        </p:txBody>
      </p:sp>
      <p:sp>
        <p:nvSpPr>
          <p:cNvPr id="5" name="Date Placeholder 4">
            <a:extLst>
              <a:ext uri="{FF2B5EF4-FFF2-40B4-BE49-F238E27FC236}">
                <a16:creationId xmlns:a16="http://schemas.microsoft.com/office/drawing/2014/main" id="{D9D68431-586B-47B6-9D13-E77973D9D92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23766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44</a:t>
            </a:fld>
            <a:endParaRPr lang="en-US"/>
          </a:p>
        </p:txBody>
      </p:sp>
      <p:sp>
        <p:nvSpPr>
          <p:cNvPr id="5" name="Date Placeholder 4">
            <a:extLst>
              <a:ext uri="{FF2B5EF4-FFF2-40B4-BE49-F238E27FC236}">
                <a16:creationId xmlns:a16="http://schemas.microsoft.com/office/drawing/2014/main" id="{03A40BE7-EBEA-48FD-9614-EE2A8F5445F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08573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46</a:t>
            </a:fld>
            <a:endParaRPr lang="en-US"/>
          </a:p>
        </p:txBody>
      </p:sp>
      <p:sp>
        <p:nvSpPr>
          <p:cNvPr id="5" name="Date Placeholder 4">
            <a:extLst>
              <a:ext uri="{FF2B5EF4-FFF2-40B4-BE49-F238E27FC236}">
                <a16:creationId xmlns:a16="http://schemas.microsoft.com/office/drawing/2014/main" id="{1B7B0EA7-7D36-41E6-AF03-27C2C2F19D1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28344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a:t>
            </a:fld>
            <a:endParaRPr lang="en-US"/>
          </a:p>
        </p:txBody>
      </p:sp>
      <p:sp>
        <p:nvSpPr>
          <p:cNvPr id="5" name="Date Placeholder 4">
            <a:extLst>
              <a:ext uri="{FF2B5EF4-FFF2-40B4-BE49-F238E27FC236}">
                <a16:creationId xmlns:a16="http://schemas.microsoft.com/office/drawing/2014/main" id="{70842D5D-5035-4486-B0BB-E2BFF05A469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71108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49</a:t>
            </a:fld>
            <a:endParaRPr lang="en-US"/>
          </a:p>
        </p:txBody>
      </p:sp>
      <p:sp>
        <p:nvSpPr>
          <p:cNvPr id="5" name="Date Placeholder 4">
            <a:extLst>
              <a:ext uri="{FF2B5EF4-FFF2-40B4-BE49-F238E27FC236}">
                <a16:creationId xmlns:a16="http://schemas.microsoft.com/office/drawing/2014/main" id="{59EBA2A5-BAA9-415A-9334-2824D654DB1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16950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50</a:t>
            </a:fld>
            <a:endParaRPr lang="en-US"/>
          </a:p>
        </p:txBody>
      </p:sp>
      <p:sp>
        <p:nvSpPr>
          <p:cNvPr id="5" name="Date Placeholder 4">
            <a:extLst>
              <a:ext uri="{FF2B5EF4-FFF2-40B4-BE49-F238E27FC236}">
                <a16:creationId xmlns:a16="http://schemas.microsoft.com/office/drawing/2014/main" id="{4AF36AF7-24EE-4AA6-AC6B-49C74A5F75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8614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51</a:t>
            </a:fld>
            <a:endParaRPr lang="en-US"/>
          </a:p>
        </p:txBody>
      </p:sp>
      <p:sp>
        <p:nvSpPr>
          <p:cNvPr id="5" name="Date Placeholder 4">
            <a:extLst>
              <a:ext uri="{FF2B5EF4-FFF2-40B4-BE49-F238E27FC236}">
                <a16:creationId xmlns:a16="http://schemas.microsoft.com/office/drawing/2014/main" id="{F4135050-6822-4124-896F-DE7587E1ED7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32214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52</a:t>
            </a:fld>
            <a:endParaRPr lang="en-US"/>
          </a:p>
        </p:txBody>
      </p:sp>
      <p:sp>
        <p:nvSpPr>
          <p:cNvPr id="5" name="Date Placeholder 4">
            <a:extLst>
              <a:ext uri="{FF2B5EF4-FFF2-40B4-BE49-F238E27FC236}">
                <a16:creationId xmlns:a16="http://schemas.microsoft.com/office/drawing/2014/main" id="{2A5D1E05-3906-4C3E-A088-2AEA5F41401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34479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53</a:t>
            </a:fld>
            <a:endParaRPr lang="en-US"/>
          </a:p>
        </p:txBody>
      </p:sp>
      <p:sp>
        <p:nvSpPr>
          <p:cNvPr id="5" name="Date Placeholder 4">
            <a:extLst>
              <a:ext uri="{FF2B5EF4-FFF2-40B4-BE49-F238E27FC236}">
                <a16:creationId xmlns:a16="http://schemas.microsoft.com/office/drawing/2014/main" id="{C50E8F24-84CF-4979-B0E8-F02A1DA0139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34854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55</a:t>
            </a:fld>
            <a:endParaRPr lang="en-US"/>
          </a:p>
        </p:txBody>
      </p:sp>
      <p:sp>
        <p:nvSpPr>
          <p:cNvPr id="5" name="Date Placeholder 4">
            <a:extLst>
              <a:ext uri="{FF2B5EF4-FFF2-40B4-BE49-F238E27FC236}">
                <a16:creationId xmlns:a16="http://schemas.microsoft.com/office/drawing/2014/main" id="{EB67E3E5-67B1-4A90-9715-DDD5311854C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547856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58</a:t>
            </a:fld>
            <a:endParaRPr lang="en-US"/>
          </a:p>
        </p:txBody>
      </p:sp>
      <p:sp>
        <p:nvSpPr>
          <p:cNvPr id="5" name="Date Placeholder 4">
            <a:extLst>
              <a:ext uri="{FF2B5EF4-FFF2-40B4-BE49-F238E27FC236}">
                <a16:creationId xmlns:a16="http://schemas.microsoft.com/office/drawing/2014/main" id="{FD8DB425-7B86-410F-B502-2ADBFEB71F1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25993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64</a:t>
            </a:fld>
            <a:endParaRPr lang="en-US"/>
          </a:p>
        </p:txBody>
      </p:sp>
      <p:sp>
        <p:nvSpPr>
          <p:cNvPr id="5" name="Date Placeholder 4">
            <a:extLst>
              <a:ext uri="{FF2B5EF4-FFF2-40B4-BE49-F238E27FC236}">
                <a16:creationId xmlns:a16="http://schemas.microsoft.com/office/drawing/2014/main" id="{568C3089-78A0-4F08-B3CB-DD65855B7EE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56040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65</a:t>
            </a:fld>
            <a:endParaRPr lang="en-US"/>
          </a:p>
        </p:txBody>
      </p:sp>
      <p:sp>
        <p:nvSpPr>
          <p:cNvPr id="5" name="Date Placeholder 4">
            <a:extLst>
              <a:ext uri="{FF2B5EF4-FFF2-40B4-BE49-F238E27FC236}">
                <a16:creationId xmlns:a16="http://schemas.microsoft.com/office/drawing/2014/main" id="{35F93D63-E7AD-4F73-BA6F-5733CFA0398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39812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66</a:t>
            </a:fld>
            <a:endParaRPr lang="en-US"/>
          </a:p>
        </p:txBody>
      </p:sp>
      <p:sp>
        <p:nvSpPr>
          <p:cNvPr id="5" name="Date Placeholder 4">
            <a:extLst>
              <a:ext uri="{FF2B5EF4-FFF2-40B4-BE49-F238E27FC236}">
                <a16:creationId xmlns:a16="http://schemas.microsoft.com/office/drawing/2014/main" id="{F4E937F7-0B0E-4D65-BBF0-37094EBDD9F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56534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68EE0048-D7F0-4E69-9FCD-195E493FF7E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57400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67</a:t>
            </a:fld>
            <a:endParaRPr lang="en-US"/>
          </a:p>
        </p:txBody>
      </p:sp>
      <p:sp>
        <p:nvSpPr>
          <p:cNvPr id="5" name="Date Placeholder 4">
            <a:extLst>
              <a:ext uri="{FF2B5EF4-FFF2-40B4-BE49-F238E27FC236}">
                <a16:creationId xmlns:a16="http://schemas.microsoft.com/office/drawing/2014/main" id="{2C4EB56F-B37B-4DB0-BB31-C31ED601D90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2735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68</a:t>
            </a:fld>
            <a:endParaRPr lang="en-US"/>
          </a:p>
        </p:txBody>
      </p:sp>
      <p:sp>
        <p:nvSpPr>
          <p:cNvPr id="5" name="Date Placeholder 4">
            <a:extLst>
              <a:ext uri="{FF2B5EF4-FFF2-40B4-BE49-F238E27FC236}">
                <a16:creationId xmlns:a16="http://schemas.microsoft.com/office/drawing/2014/main" id="{0B56097E-F810-4A95-B82D-54C8D6B0F8B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985121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69</a:t>
            </a:fld>
            <a:endParaRPr lang="en-US"/>
          </a:p>
        </p:txBody>
      </p:sp>
      <p:sp>
        <p:nvSpPr>
          <p:cNvPr id="5" name="Date Placeholder 4">
            <a:extLst>
              <a:ext uri="{FF2B5EF4-FFF2-40B4-BE49-F238E27FC236}">
                <a16:creationId xmlns:a16="http://schemas.microsoft.com/office/drawing/2014/main" id="{D0AAD369-47C1-4018-8B86-049D3A4C1DD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108538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70</a:t>
            </a:fld>
            <a:endParaRPr lang="en-US"/>
          </a:p>
        </p:txBody>
      </p:sp>
      <p:sp>
        <p:nvSpPr>
          <p:cNvPr id="5" name="Date Placeholder 4">
            <a:extLst>
              <a:ext uri="{FF2B5EF4-FFF2-40B4-BE49-F238E27FC236}">
                <a16:creationId xmlns:a16="http://schemas.microsoft.com/office/drawing/2014/main" id="{E7A34E5A-AE3F-40DA-BB1F-8475A4C0D6A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41924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71</a:t>
            </a:fld>
            <a:endParaRPr lang="en-US"/>
          </a:p>
        </p:txBody>
      </p:sp>
      <p:sp>
        <p:nvSpPr>
          <p:cNvPr id="5" name="Date Placeholder 4">
            <a:extLst>
              <a:ext uri="{FF2B5EF4-FFF2-40B4-BE49-F238E27FC236}">
                <a16:creationId xmlns:a16="http://schemas.microsoft.com/office/drawing/2014/main" id="{9F5958AA-24FB-4361-B4CA-684F2286DE0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0981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72</a:t>
            </a:fld>
            <a:endParaRPr lang="en-US"/>
          </a:p>
        </p:txBody>
      </p:sp>
      <p:sp>
        <p:nvSpPr>
          <p:cNvPr id="5" name="Date Placeholder 4">
            <a:extLst>
              <a:ext uri="{FF2B5EF4-FFF2-40B4-BE49-F238E27FC236}">
                <a16:creationId xmlns:a16="http://schemas.microsoft.com/office/drawing/2014/main" id="{B7B5B801-598D-49D8-A5AD-956FDF1BDB0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9784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73</a:t>
            </a:fld>
            <a:endParaRPr lang="en-US"/>
          </a:p>
        </p:txBody>
      </p:sp>
      <p:sp>
        <p:nvSpPr>
          <p:cNvPr id="5" name="Date Placeholder 4">
            <a:extLst>
              <a:ext uri="{FF2B5EF4-FFF2-40B4-BE49-F238E27FC236}">
                <a16:creationId xmlns:a16="http://schemas.microsoft.com/office/drawing/2014/main" id="{4888E91C-C834-4CD0-8D2A-7B084AF81B5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13476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74</a:t>
            </a:fld>
            <a:endParaRPr lang="en-US"/>
          </a:p>
        </p:txBody>
      </p:sp>
      <p:sp>
        <p:nvSpPr>
          <p:cNvPr id="5" name="Date Placeholder 4">
            <a:extLst>
              <a:ext uri="{FF2B5EF4-FFF2-40B4-BE49-F238E27FC236}">
                <a16:creationId xmlns:a16="http://schemas.microsoft.com/office/drawing/2014/main" id="{B1C5542E-AEE7-4F31-8534-618D3D3A3AA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0164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75</a:t>
            </a:fld>
            <a:endParaRPr lang="en-US"/>
          </a:p>
        </p:txBody>
      </p:sp>
      <p:sp>
        <p:nvSpPr>
          <p:cNvPr id="5" name="Date Placeholder 4">
            <a:extLst>
              <a:ext uri="{FF2B5EF4-FFF2-40B4-BE49-F238E27FC236}">
                <a16:creationId xmlns:a16="http://schemas.microsoft.com/office/drawing/2014/main" id="{770C9F8E-A4D7-4AC2-A445-96BEAA0BACE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9906972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76</a:t>
            </a:fld>
            <a:endParaRPr lang="en-US"/>
          </a:p>
        </p:txBody>
      </p:sp>
      <p:sp>
        <p:nvSpPr>
          <p:cNvPr id="5" name="Date Placeholder 4">
            <a:extLst>
              <a:ext uri="{FF2B5EF4-FFF2-40B4-BE49-F238E27FC236}">
                <a16:creationId xmlns:a16="http://schemas.microsoft.com/office/drawing/2014/main" id="{5DD1C4EE-CB2A-4D9A-8C5E-E1D2090193F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98513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782877A7-4A1D-4CE5-846A-B71198DBFCC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18399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77</a:t>
            </a:fld>
            <a:endParaRPr lang="en-US"/>
          </a:p>
        </p:txBody>
      </p:sp>
      <p:sp>
        <p:nvSpPr>
          <p:cNvPr id="5" name="Date Placeholder 4">
            <a:extLst>
              <a:ext uri="{FF2B5EF4-FFF2-40B4-BE49-F238E27FC236}">
                <a16:creationId xmlns:a16="http://schemas.microsoft.com/office/drawing/2014/main" id="{305826C4-0EBA-4ACB-9CCE-5F0C27E8FB8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80234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78</a:t>
            </a:fld>
            <a:endParaRPr lang="en-US"/>
          </a:p>
        </p:txBody>
      </p:sp>
      <p:sp>
        <p:nvSpPr>
          <p:cNvPr id="5" name="Date Placeholder 4">
            <a:extLst>
              <a:ext uri="{FF2B5EF4-FFF2-40B4-BE49-F238E27FC236}">
                <a16:creationId xmlns:a16="http://schemas.microsoft.com/office/drawing/2014/main" id="{6A8A3C71-14C5-4986-BA9A-0CAE74F51B3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67143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79</a:t>
            </a:fld>
            <a:endParaRPr lang="en-US"/>
          </a:p>
        </p:txBody>
      </p:sp>
      <p:sp>
        <p:nvSpPr>
          <p:cNvPr id="5" name="Date Placeholder 4">
            <a:extLst>
              <a:ext uri="{FF2B5EF4-FFF2-40B4-BE49-F238E27FC236}">
                <a16:creationId xmlns:a16="http://schemas.microsoft.com/office/drawing/2014/main" id="{6A8A3C71-14C5-4986-BA9A-0CAE74F51B3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6714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82</a:t>
            </a:fld>
            <a:endParaRPr lang="en-US"/>
          </a:p>
        </p:txBody>
      </p:sp>
      <p:sp>
        <p:nvSpPr>
          <p:cNvPr id="5" name="Date Placeholder 4">
            <a:extLst>
              <a:ext uri="{FF2B5EF4-FFF2-40B4-BE49-F238E27FC236}">
                <a16:creationId xmlns:a16="http://schemas.microsoft.com/office/drawing/2014/main" id="{BE16024E-5D79-4ACE-A160-FEB565C927D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051830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83</a:t>
            </a:fld>
            <a:endParaRPr lang="en-US"/>
          </a:p>
        </p:txBody>
      </p:sp>
      <p:sp>
        <p:nvSpPr>
          <p:cNvPr id="5" name="Date Placeholder 4">
            <a:extLst>
              <a:ext uri="{FF2B5EF4-FFF2-40B4-BE49-F238E27FC236}">
                <a16:creationId xmlns:a16="http://schemas.microsoft.com/office/drawing/2014/main" id="{E5D7E0F3-FBFF-4D12-8E8F-E536ACD4F7D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47571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85</a:t>
            </a:fld>
            <a:endParaRPr lang="en-US"/>
          </a:p>
        </p:txBody>
      </p:sp>
      <p:sp>
        <p:nvSpPr>
          <p:cNvPr id="5" name="Date Placeholder 4">
            <a:extLst>
              <a:ext uri="{FF2B5EF4-FFF2-40B4-BE49-F238E27FC236}">
                <a16:creationId xmlns:a16="http://schemas.microsoft.com/office/drawing/2014/main" id="{0F699838-72A5-4FC0-9195-56143EB6F51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63276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FA35EDF9-943A-4EC2-87E7-8ABD000D23A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9092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10</a:t>
            </a:fld>
            <a:endParaRPr lang="en-US"/>
          </a:p>
        </p:txBody>
      </p:sp>
      <p:sp>
        <p:nvSpPr>
          <p:cNvPr id="5" name="Date Placeholder 4">
            <a:extLst>
              <a:ext uri="{FF2B5EF4-FFF2-40B4-BE49-F238E27FC236}">
                <a16:creationId xmlns:a16="http://schemas.microsoft.com/office/drawing/2014/main" id="{AC122D47-36E1-4546-8EEB-B314ABB2B1C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64230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13</a:t>
            </a:fld>
            <a:endParaRPr lang="en-US"/>
          </a:p>
        </p:txBody>
      </p:sp>
      <p:sp>
        <p:nvSpPr>
          <p:cNvPr id="5" name="Date Placeholder 4">
            <a:extLst>
              <a:ext uri="{FF2B5EF4-FFF2-40B4-BE49-F238E27FC236}">
                <a16:creationId xmlns:a16="http://schemas.microsoft.com/office/drawing/2014/main" id="{BED5312B-37BA-441E-AFFF-9599093F6D8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99320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15</a:t>
            </a:fld>
            <a:endParaRPr lang="en-US"/>
          </a:p>
        </p:txBody>
      </p:sp>
      <p:sp>
        <p:nvSpPr>
          <p:cNvPr id="5" name="Date Placeholder 4">
            <a:extLst>
              <a:ext uri="{FF2B5EF4-FFF2-40B4-BE49-F238E27FC236}">
                <a16:creationId xmlns:a16="http://schemas.microsoft.com/office/drawing/2014/main" id="{615C3720-3133-47F0-A140-2DC722491B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42554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52714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83676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6473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0448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46940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1972050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73777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7556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587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01/10/2024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6053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ABAF0-C6FD-41D7-99DB-D641857A8526}" type="datetimeFigureOut">
              <a:rPr lang="en-PK" smtClean="0"/>
              <a:t>01/10/2024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74222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ABAF0-C6FD-41D7-99DB-D641857A8526}" type="datetimeFigureOut">
              <a:rPr lang="en-PK" smtClean="0"/>
              <a:t>01/10/2024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66038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ABAF0-C6FD-41D7-99DB-D641857A8526}" type="datetimeFigureOut">
              <a:rPr lang="en-PK" smtClean="0"/>
              <a:t>01/10/2024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37695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ABAF0-C6FD-41D7-99DB-D641857A8526}" type="datetimeFigureOut">
              <a:rPr lang="en-PK" smtClean="0"/>
              <a:t>01/10/2024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4300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01/10/2024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7717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01/10/2024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14946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0ABAF0-C6FD-41D7-99DB-D641857A8526}" type="datetimeFigureOut">
              <a:rPr lang="en-PK" smtClean="0"/>
              <a:t>01/10/2024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DE057F8-AFC2-43F3-84E2-68DE505077C3}" type="slidenum">
              <a:rPr lang="en-PK" smtClean="0"/>
              <a:t>‹#›</a:t>
            </a:fld>
            <a:endParaRPr lang="en-PK"/>
          </a:p>
        </p:txBody>
      </p:sp>
    </p:spTree>
    <p:extLst>
      <p:ext uri="{BB962C8B-B14F-4D97-AF65-F5344CB8AC3E}">
        <p14:creationId xmlns:p14="http://schemas.microsoft.com/office/powerpoint/2010/main" val="216745286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customXml" Target="../ink/ink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00.png"/><Relationship Id="rId4" Type="http://schemas.openxmlformats.org/officeDocument/2006/relationships/customXml" Target="../ink/ink3.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20.png"/><Relationship Id="rId4" Type="http://schemas.openxmlformats.org/officeDocument/2006/relationships/customXml" Target="../ink/ink4.xml"/></Relationships>
</file>

<file path=ppt/slides/_rels/slide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81.png"/><Relationship Id="rId4"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BB3E-060C-4C35-9C08-3332BD0977AE}"/>
              </a:ext>
            </a:extLst>
          </p:cNvPr>
          <p:cNvSpPr>
            <a:spLocks noGrp="1"/>
          </p:cNvSpPr>
          <p:nvPr>
            <p:ph type="ctrTitle"/>
          </p:nvPr>
        </p:nvSpPr>
        <p:spPr/>
        <p:txBody>
          <a:bodyPr/>
          <a:lstStyle/>
          <a:p>
            <a:r>
              <a:rPr lang="en-US" dirty="0"/>
              <a:t>   </a:t>
            </a:r>
            <a:endParaRPr lang="en-PK" dirty="0"/>
          </a:p>
        </p:txBody>
      </p:sp>
      <p:sp>
        <p:nvSpPr>
          <p:cNvPr id="3" name="Subtitle 2">
            <a:extLst>
              <a:ext uri="{FF2B5EF4-FFF2-40B4-BE49-F238E27FC236}">
                <a16:creationId xmlns:a16="http://schemas.microsoft.com/office/drawing/2014/main" id="{8209E528-0BCC-48FF-ADD1-41CECDAE4DCD}"/>
              </a:ext>
            </a:extLst>
          </p:cNvPr>
          <p:cNvSpPr>
            <a:spLocks noGrp="1"/>
          </p:cNvSpPr>
          <p:nvPr>
            <p:ph type="subTitle" idx="1"/>
          </p:nvPr>
        </p:nvSpPr>
        <p:spPr>
          <a:xfrm>
            <a:off x="2868299" y="5838227"/>
            <a:ext cx="8670603" cy="1646302"/>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SYNCHRONOUS BELT DRIVES</a:t>
            </a:r>
            <a:endParaRPr lang="en-PK" sz="4000" b="1"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9A8350-8598-55C4-CE2C-FBD8BE816C97}"/>
              </a:ext>
            </a:extLst>
          </p:cNvPr>
          <p:cNvPicPr>
            <a:picLocks noChangeAspect="1"/>
          </p:cNvPicPr>
          <p:nvPr/>
        </p:nvPicPr>
        <p:blipFill>
          <a:blip r:embed="rId2"/>
          <a:stretch>
            <a:fillRect/>
          </a:stretch>
        </p:blipFill>
        <p:spPr>
          <a:xfrm>
            <a:off x="0" y="0"/>
            <a:ext cx="7583997" cy="5603236"/>
          </a:xfrm>
          <a:prstGeom prst="rect">
            <a:avLst/>
          </a:prstGeom>
        </p:spPr>
      </p:pic>
    </p:spTree>
    <p:extLst>
      <p:ext uri="{BB962C8B-B14F-4D97-AF65-F5344CB8AC3E}">
        <p14:creationId xmlns:p14="http://schemas.microsoft.com/office/powerpoint/2010/main" val="215787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Belt Tooth Shape</a:t>
            </a:r>
          </a:p>
        </p:txBody>
      </p:sp>
      <p:pic>
        <p:nvPicPr>
          <p:cNvPr id="4" name="Picture 3">
            <a:extLst>
              <a:ext uri="{FF2B5EF4-FFF2-40B4-BE49-F238E27FC236}">
                <a16:creationId xmlns:a16="http://schemas.microsoft.com/office/drawing/2014/main" id="{FD2C4C36-CCF4-41AF-981D-3C9F3BB184CC}"/>
              </a:ext>
            </a:extLst>
          </p:cNvPr>
          <p:cNvPicPr>
            <a:picLocks noChangeAspect="1"/>
          </p:cNvPicPr>
          <p:nvPr/>
        </p:nvPicPr>
        <p:blipFill>
          <a:blip r:embed="rId3"/>
          <a:stretch>
            <a:fillRect/>
          </a:stretch>
        </p:blipFill>
        <p:spPr>
          <a:xfrm>
            <a:off x="1524001" y="990601"/>
            <a:ext cx="9165045" cy="4036219"/>
          </a:xfrm>
          <a:prstGeom prst="rect">
            <a:avLst/>
          </a:prstGeom>
        </p:spPr>
      </p:pic>
      <p:sp>
        <p:nvSpPr>
          <p:cNvPr id="8" name="TextBox 7">
            <a:extLst>
              <a:ext uri="{FF2B5EF4-FFF2-40B4-BE49-F238E27FC236}">
                <a16:creationId xmlns:a16="http://schemas.microsoft.com/office/drawing/2014/main" id="{D0065F78-B3E5-4777-8C37-17DDAFC8C78E}"/>
              </a:ext>
            </a:extLst>
          </p:cNvPr>
          <p:cNvSpPr txBox="1"/>
          <p:nvPr/>
        </p:nvSpPr>
        <p:spPr>
          <a:xfrm>
            <a:off x="1538288" y="5082570"/>
            <a:ext cx="8901113" cy="1569660"/>
          </a:xfrm>
          <a:prstGeom prst="rect">
            <a:avLst/>
          </a:prstGeom>
          <a:noFill/>
        </p:spPr>
        <p:txBody>
          <a:bodyPr wrap="square">
            <a:spAutoFit/>
          </a:bodyPr>
          <a:lstStyle/>
          <a:p>
            <a:r>
              <a:rPr lang="en-US" sz="2400" dirty="0"/>
              <a:t>(c) </a:t>
            </a:r>
            <a:r>
              <a:rPr lang="en-US" sz="2400" dirty="0">
                <a:latin typeface="SabonLTPro-Roman"/>
              </a:rPr>
              <a:t>better timing and indexing</a:t>
            </a:r>
          </a:p>
          <a:p>
            <a:pPr algn="l"/>
            <a:r>
              <a:rPr lang="en-US" sz="2400" dirty="0">
                <a:latin typeface="SabonLTPro-Roman"/>
              </a:rPr>
              <a:t>(b) high load-carrying capacity and is used in high-torque applications</a:t>
            </a:r>
          </a:p>
          <a:p>
            <a:pPr algn="l"/>
            <a:r>
              <a:rPr lang="en-US" sz="2400" dirty="0">
                <a:latin typeface="SabonLTPro-Roman"/>
              </a:rPr>
              <a:t>(a)</a:t>
            </a:r>
            <a:r>
              <a:rPr lang="en-US" sz="2400" dirty="0"/>
              <a:t> GT(Gates Tooth)</a:t>
            </a:r>
            <a:r>
              <a:rPr lang="en-US" sz="2400" dirty="0">
                <a:latin typeface="SabonLTPro-Roman"/>
              </a:rPr>
              <a:t>-modified curvilinear tooth profile that offers improved indexing accuracy over the HTD</a:t>
            </a:r>
            <a:endParaRPr lang="en-US" sz="24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9D80868-04B6-4A48-92EB-3E39B86ECDD7}"/>
                  </a:ext>
                </a:extLst>
              </p14:cNvPr>
              <p14:cNvContentPartPr/>
              <p14:nvPr/>
            </p14:nvContentPartPr>
            <p14:xfrm>
              <a:off x="2113320" y="2455560"/>
              <a:ext cx="7135200" cy="1161360"/>
            </p14:xfrm>
          </p:contentPart>
        </mc:Choice>
        <mc:Fallback xmlns="">
          <p:pic>
            <p:nvPicPr>
              <p:cNvPr id="2" name="Ink 1">
                <a:extLst>
                  <a:ext uri="{FF2B5EF4-FFF2-40B4-BE49-F238E27FC236}">
                    <a16:creationId xmlns:a16="http://schemas.microsoft.com/office/drawing/2014/main" id="{59D80868-04B6-4A48-92EB-3E39B86ECDD7}"/>
                  </a:ext>
                </a:extLst>
              </p:cNvPr>
              <p:cNvPicPr/>
              <p:nvPr/>
            </p:nvPicPr>
            <p:blipFill>
              <a:blip r:embed="rId5"/>
              <a:stretch>
                <a:fillRect/>
              </a:stretch>
            </p:blipFill>
            <p:spPr>
              <a:xfrm>
                <a:off x="2103960" y="2446200"/>
                <a:ext cx="7153920" cy="1180080"/>
              </a:xfrm>
              <a:prstGeom prst="rect">
                <a:avLst/>
              </a:prstGeom>
            </p:spPr>
          </p:pic>
        </mc:Fallback>
      </mc:AlternateContent>
    </p:spTree>
    <p:extLst>
      <p:ext uri="{BB962C8B-B14F-4D97-AF65-F5344CB8AC3E}">
        <p14:creationId xmlns:p14="http://schemas.microsoft.com/office/powerpoint/2010/main" val="5861939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10DB7-6BB6-523D-B8A4-74F4960E80A1}"/>
              </a:ext>
            </a:extLst>
          </p:cNvPr>
          <p:cNvPicPr>
            <a:picLocks noChangeAspect="1"/>
          </p:cNvPicPr>
          <p:nvPr/>
        </p:nvPicPr>
        <p:blipFill>
          <a:blip r:embed="rId2"/>
          <a:stretch>
            <a:fillRect/>
          </a:stretch>
        </p:blipFill>
        <p:spPr>
          <a:xfrm>
            <a:off x="1919785" y="156791"/>
            <a:ext cx="8352430" cy="6701209"/>
          </a:xfrm>
          <a:prstGeom prst="rect">
            <a:avLst/>
          </a:prstGeom>
        </p:spPr>
      </p:pic>
    </p:spTree>
    <p:extLst>
      <p:ext uri="{BB962C8B-B14F-4D97-AF65-F5344CB8AC3E}">
        <p14:creationId xmlns:p14="http://schemas.microsoft.com/office/powerpoint/2010/main" val="237682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242C42-EE7D-70E5-39E5-7BA49C0E8229}"/>
              </a:ext>
            </a:extLst>
          </p:cNvPr>
          <p:cNvPicPr>
            <a:picLocks noChangeAspect="1"/>
          </p:cNvPicPr>
          <p:nvPr/>
        </p:nvPicPr>
        <p:blipFill>
          <a:blip r:embed="rId2"/>
          <a:stretch>
            <a:fillRect/>
          </a:stretch>
        </p:blipFill>
        <p:spPr>
          <a:xfrm>
            <a:off x="2036911" y="218364"/>
            <a:ext cx="7757372" cy="6735170"/>
          </a:xfrm>
          <a:prstGeom prst="rect">
            <a:avLst/>
          </a:prstGeom>
        </p:spPr>
      </p:pic>
    </p:spTree>
    <p:extLst>
      <p:ext uri="{BB962C8B-B14F-4D97-AF65-F5344CB8AC3E}">
        <p14:creationId xmlns:p14="http://schemas.microsoft.com/office/powerpoint/2010/main" val="297510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Construction</a:t>
            </a:r>
          </a:p>
        </p:txBody>
      </p:sp>
      <p:pic>
        <p:nvPicPr>
          <p:cNvPr id="4" name="Picture 3">
            <a:extLst>
              <a:ext uri="{FF2B5EF4-FFF2-40B4-BE49-F238E27FC236}">
                <a16:creationId xmlns:a16="http://schemas.microsoft.com/office/drawing/2014/main" id="{A69454F1-9F22-4E7C-A330-F028F8314198}"/>
              </a:ext>
            </a:extLst>
          </p:cNvPr>
          <p:cNvPicPr>
            <a:picLocks noChangeAspect="1"/>
          </p:cNvPicPr>
          <p:nvPr/>
        </p:nvPicPr>
        <p:blipFill>
          <a:blip r:embed="rId3"/>
          <a:stretch>
            <a:fillRect/>
          </a:stretch>
        </p:blipFill>
        <p:spPr>
          <a:xfrm>
            <a:off x="2133600" y="990600"/>
            <a:ext cx="7391400" cy="56365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164FE2C6-EDA3-4044-98C9-7C9383C2C770}"/>
                  </a:ext>
                </a:extLst>
              </p14:cNvPr>
              <p14:cNvContentPartPr/>
              <p14:nvPr/>
            </p14:nvContentPartPr>
            <p14:xfrm>
              <a:off x="7641120" y="5009400"/>
              <a:ext cx="277200" cy="277200"/>
            </p14:xfrm>
          </p:contentPart>
        </mc:Choice>
        <mc:Fallback xmlns="">
          <p:pic>
            <p:nvPicPr>
              <p:cNvPr id="2" name="Ink 1">
                <a:extLst>
                  <a:ext uri="{FF2B5EF4-FFF2-40B4-BE49-F238E27FC236}">
                    <a16:creationId xmlns:a16="http://schemas.microsoft.com/office/drawing/2014/main" id="{164FE2C6-EDA3-4044-98C9-7C9383C2C770}"/>
                  </a:ext>
                </a:extLst>
              </p:cNvPr>
              <p:cNvPicPr/>
              <p:nvPr/>
            </p:nvPicPr>
            <p:blipFill>
              <a:blip r:embed="rId5"/>
              <a:stretch>
                <a:fillRect/>
              </a:stretch>
            </p:blipFill>
            <p:spPr>
              <a:xfrm>
                <a:off x="7631760" y="5000040"/>
                <a:ext cx="295920" cy="295920"/>
              </a:xfrm>
              <a:prstGeom prst="rect">
                <a:avLst/>
              </a:prstGeom>
            </p:spPr>
          </p:pic>
        </mc:Fallback>
      </mc:AlternateContent>
    </p:spTree>
    <p:extLst>
      <p:ext uri="{BB962C8B-B14F-4D97-AF65-F5344CB8AC3E}">
        <p14:creationId xmlns:p14="http://schemas.microsoft.com/office/powerpoint/2010/main" val="33493625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E6E5B3-6C45-0689-3F13-C2DF5292FDF0}"/>
              </a:ext>
            </a:extLst>
          </p:cNvPr>
          <p:cNvPicPr>
            <a:picLocks noChangeAspect="1"/>
          </p:cNvPicPr>
          <p:nvPr/>
        </p:nvPicPr>
        <p:blipFill>
          <a:blip r:embed="rId2"/>
          <a:stretch>
            <a:fillRect/>
          </a:stretch>
        </p:blipFill>
        <p:spPr>
          <a:xfrm>
            <a:off x="1450254" y="481835"/>
            <a:ext cx="9691357" cy="6147996"/>
          </a:xfrm>
          <a:prstGeom prst="rect">
            <a:avLst/>
          </a:prstGeom>
        </p:spPr>
      </p:pic>
    </p:spTree>
    <p:extLst>
      <p:ext uri="{BB962C8B-B14F-4D97-AF65-F5344CB8AC3E}">
        <p14:creationId xmlns:p14="http://schemas.microsoft.com/office/powerpoint/2010/main" val="3482585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Sprockets and Bushings</a:t>
            </a:r>
          </a:p>
        </p:txBody>
      </p:sp>
      <p:pic>
        <p:nvPicPr>
          <p:cNvPr id="2" name="Picture 1">
            <a:extLst>
              <a:ext uri="{FF2B5EF4-FFF2-40B4-BE49-F238E27FC236}">
                <a16:creationId xmlns:a16="http://schemas.microsoft.com/office/drawing/2014/main" id="{A36C8CDB-913E-4482-9FB5-E38BE677A199}"/>
              </a:ext>
            </a:extLst>
          </p:cNvPr>
          <p:cNvPicPr>
            <a:picLocks noChangeAspect="1"/>
          </p:cNvPicPr>
          <p:nvPr/>
        </p:nvPicPr>
        <p:blipFill>
          <a:blip r:embed="rId3"/>
          <a:stretch>
            <a:fillRect/>
          </a:stretch>
        </p:blipFill>
        <p:spPr>
          <a:xfrm>
            <a:off x="3086100" y="990600"/>
            <a:ext cx="6019800" cy="5795972"/>
          </a:xfrm>
          <a:prstGeom prst="rect">
            <a:avLst/>
          </a:prstGeom>
        </p:spPr>
      </p:pic>
    </p:spTree>
    <p:extLst>
      <p:ext uri="{BB962C8B-B14F-4D97-AF65-F5344CB8AC3E}">
        <p14:creationId xmlns:p14="http://schemas.microsoft.com/office/powerpoint/2010/main" val="21412167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Belt Dimensions</a:t>
            </a:r>
          </a:p>
        </p:txBody>
      </p:sp>
      <p:sp>
        <p:nvSpPr>
          <p:cNvPr id="2" name="Content Placeholder 1"/>
          <p:cNvSpPr>
            <a:spLocks noGrp="1"/>
          </p:cNvSpPr>
          <p:nvPr>
            <p:ph idx="1"/>
          </p:nvPr>
        </p:nvSpPr>
        <p:spPr>
          <a:xfrm>
            <a:off x="1790699" y="990600"/>
            <a:ext cx="9751943" cy="5562600"/>
          </a:xfrm>
        </p:spPr>
        <p:txBody>
          <a:bodyPr>
            <a:normAutofit/>
          </a:bodyPr>
          <a:lstStyle/>
          <a:p>
            <a:pPr algn="just"/>
            <a:r>
              <a:rPr lang="en-US" sz="2400" dirty="0"/>
              <a:t>Various widths of belts are available for each given pitch to provide a wide range of power transmission capacity.</a:t>
            </a:r>
          </a:p>
          <a:p>
            <a:pPr algn="just"/>
            <a:r>
              <a:rPr lang="en-US" sz="2400" dirty="0"/>
              <a:t>Belts are also available in various perimeter lengths. This allows a two-sprocket belt drive system to have a wide range of center distances</a:t>
            </a:r>
          </a:p>
          <a:p>
            <a:pPr marL="0" indent="0" algn="just">
              <a:buNone/>
            </a:pPr>
            <a:r>
              <a:rPr lang="en-US" sz="2400" dirty="0"/>
              <a:t>	</a:t>
            </a:r>
            <a:r>
              <a:rPr lang="en-US" sz="2400" b="1" dirty="0"/>
              <a:t>Belt Designation: 1760-8MGT-30</a:t>
            </a:r>
          </a:p>
          <a:p>
            <a:pPr algn="just"/>
            <a:r>
              <a:rPr lang="en-US" sz="2400" dirty="0"/>
              <a:t>The first set of numbers (in mm) represents the belt perimeter, the second set represents the belt pitch with the style of the tooth profile, and the last number represents the belt width.</a:t>
            </a:r>
          </a:p>
        </p:txBody>
      </p:sp>
    </p:spTree>
    <p:extLst>
      <p:ext uri="{BB962C8B-B14F-4D97-AF65-F5344CB8AC3E}">
        <p14:creationId xmlns:p14="http://schemas.microsoft.com/office/powerpoint/2010/main" val="5528206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 Designations</a:t>
            </a:r>
          </a:p>
        </p:txBody>
      </p:sp>
      <p:sp>
        <p:nvSpPr>
          <p:cNvPr id="2" name="Content Placeholder 1"/>
          <p:cNvSpPr>
            <a:spLocks noGrp="1"/>
          </p:cNvSpPr>
          <p:nvPr>
            <p:ph idx="1"/>
          </p:nvPr>
        </p:nvSpPr>
        <p:spPr>
          <a:xfrm>
            <a:off x="1752600" y="1066800"/>
            <a:ext cx="9551504" cy="5562600"/>
          </a:xfrm>
        </p:spPr>
        <p:txBody>
          <a:bodyPr>
            <a:normAutofit/>
          </a:bodyPr>
          <a:lstStyle/>
          <a:p>
            <a:pPr algn="just"/>
            <a:r>
              <a:rPr lang="en-US" sz="2400" dirty="0">
                <a:latin typeface="Times New Roman" panose="02020603050405020304" pitchFamily="18" charset="0"/>
                <a:cs typeface="Times New Roman" panose="02020603050405020304" pitchFamily="18" charset="0"/>
              </a:rPr>
              <a:t>Table 7–4 shows the available sprockets with a pitch of 8 mm.</a:t>
            </a:r>
          </a:p>
          <a:p>
            <a:pPr algn="just"/>
            <a:r>
              <a:rPr lang="en-US" sz="2400" dirty="0">
                <a:latin typeface="Times New Roman" panose="02020603050405020304" pitchFamily="18" charset="0"/>
                <a:cs typeface="Times New Roman" panose="02020603050405020304" pitchFamily="18" charset="0"/>
              </a:rPr>
              <a:t>The corresponding taper-lock bushing number is given for each sprocket and is based on the sprocket width.</a:t>
            </a:r>
          </a:p>
          <a:p>
            <a:pPr marL="0" indent="0" algn="just">
              <a:buNone/>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Sprocket Designation: P72-8MGT-50</a:t>
            </a:r>
          </a:p>
          <a:p>
            <a:pPr algn="just"/>
            <a:r>
              <a:rPr lang="en-US" sz="2400" dirty="0">
                <a:latin typeface="Times New Roman" panose="02020603050405020304" pitchFamily="18" charset="0"/>
                <a:cs typeface="Times New Roman" panose="02020603050405020304" pitchFamily="18" charset="0"/>
              </a:rPr>
              <a:t>The first set of numbers (in mm) represents the number of teeth, the second set represents the belt pitch with the style of tooth profile, and the last number is the belt width.</a:t>
            </a:r>
          </a:p>
        </p:txBody>
      </p:sp>
    </p:spTree>
    <p:extLst>
      <p:ext uri="{BB962C8B-B14F-4D97-AF65-F5344CB8AC3E}">
        <p14:creationId xmlns:p14="http://schemas.microsoft.com/office/powerpoint/2010/main" val="199439136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Taper-Lock Bushing</a:t>
            </a:r>
          </a:p>
        </p:txBody>
      </p:sp>
      <p:pic>
        <p:nvPicPr>
          <p:cNvPr id="4" name="Content Placeholder 3">
            <a:extLst>
              <a:ext uri="{FF2B5EF4-FFF2-40B4-BE49-F238E27FC236}">
                <a16:creationId xmlns:a16="http://schemas.microsoft.com/office/drawing/2014/main" id="{64D3EB94-78DD-46C7-B082-A351D3E43762}"/>
              </a:ext>
            </a:extLst>
          </p:cNvPr>
          <p:cNvPicPr>
            <a:picLocks noGrp="1" noChangeAspect="1"/>
          </p:cNvPicPr>
          <p:nvPr>
            <p:ph idx="1"/>
          </p:nvPr>
        </p:nvPicPr>
        <p:blipFill>
          <a:blip r:embed="rId3"/>
          <a:stretch>
            <a:fillRect/>
          </a:stretch>
        </p:blipFill>
        <p:spPr>
          <a:xfrm>
            <a:off x="6019800" y="1522562"/>
            <a:ext cx="4648200" cy="4889380"/>
          </a:xfrm>
          <a:prstGeom prst="rect">
            <a:avLst/>
          </a:prstGeom>
        </p:spPr>
      </p:pic>
      <p:sp>
        <p:nvSpPr>
          <p:cNvPr id="6" name="TextBox 5">
            <a:extLst>
              <a:ext uri="{FF2B5EF4-FFF2-40B4-BE49-F238E27FC236}">
                <a16:creationId xmlns:a16="http://schemas.microsoft.com/office/drawing/2014/main" id="{A0D15516-4176-47E0-AC00-EC88523AFA15}"/>
              </a:ext>
            </a:extLst>
          </p:cNvPr>
          <p:cNvSpPr txBox="1"/>
          <p:nvPr/>
        </p:nvSpPr>
        <p:spPr>
          <a:xfrm>
            <a:off x="1524000" y="990600"/>
            <a:ext cx="44958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SabonLTPro-Roman"/>
              </a:rPr>
              <a:t>The taper-lock bushing minimum and maximum bore diameters will limit the size of the shaft for a specific sprocket.</a:t>
            </a:r>
          </a:p>
          <a:p>
            <a:pPr marL="457200" indent="-457200">
              <a:buFont typeface="Arial" panose="020B0604020202020204" pitchFamily="34" charset="0"/>
              <a:buChar char="•"/>
            </a:pPr>
            <a:r>
              <a:rPr lang="en-US" sz="2800" dirty="0">
                <a:latin typeface="SabonLTPro-Roman"/>
              </a:rPr>
              <a:t>The three half holes are aligned with the three half holes in the sprocket and are used to tighten the taper-lock bushing to the sprocket and remove the taper-lock bushing from the sprocket.</a:t>
            </a:r>
            <a:endParaRPr lang="en-US" sz="2800" dirty="0"/>
          </a:p>
        </p:txBody>
      </p:sp>
    </p:spTree>
    <p:extLst>
      <p:ext uri="{BB962C8B-B14F-4D97-AF65-F5344CB8AC3E}">
        <p14:creationId xmlns:p14="http://schemas.microsoft.com/office/powerpoint/2010/main" val="17417759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CF1C9-1B92-DF0C-1A1D-8F3D5064B187}"/>
              </a:ext>
            </a:extLst>
          </p:cNvPr>
          <p:cNvSpPr>
            <a:spLocks noGrp="1"/>
          </p:cNvSpPr>
          <p:nvPr>
            <p:ph type="title"/>
          </p:nvPr>
        </p:nvSpPr>
        <p:spPr/>
        <p:txBody>
          <a:bodyPr/>
          <a:lstStyle/>
          <a:p>
            <a:r>
              <a:rPr lang="en-US" sz="3600" dirty="0"/>
              <a:t>Taper-Lock Bushing</a:t>
            </a:r>
            <a:endParaRPr lang="en-PK" dirty="0"/>
          </a:p>
        </p:txBody>
      </p:sp>
      <p:sp>
        <p:nvSpPr>
          <p:cNvPr id="3" name="Content Placeholder 2">
            <a:extLst>
              <a:ext uri="{FF2B5EF4-FFF2-40B4-BE49-F238E27FC236}">
                <a16:creationId xmlns:a16="http://schemas.microsoft.com/office/drawing/2014/main" id="{018B1301-7222-9EB6-9CE3-F04EDA4684AB}"/>
              </a:ext>
            </a:extLst>
          </p:cNvPr>
          <p:cNvSpPr>
            <a:spLocks noGrp="1"/>
          </p:cNvSpPr>
          <p:nvPr>
            <p:ph idx="1"/>
          </p:nvPr>
        </p:nvSpPr>
        <p:spPr>
          <a:xfrm>
            <a:off x="783770" y="1596571"/>
            <a:ext cx="10730896" cy="4949372"/>
          </a:xfrm>
        </p:spPr>
        <p:txBody>
          <a:bodyPr/>
          <a:lstStyle/>
          <a:p>
            <a:pPr algn="just"/>
            <a:r>
              <a:rPr lang="en-US" dirty="0"/>
              <a:t>When installing or removing a Taper Lock bush, it is imperative that no lubrication be used between the taper. </a:t>
            </a:r>
          </a:p>
          <a:p>
            <a:pPr algn="just"/>
            <a:r>
              <a:rPr lang="en-US" dirty="0"/>
              <a:t>The presence of lubricant on the tapered surfaces is not desirable, as the taper bushing relies on friction to operate effectively, and lubricants reduce friction. </a:t>
            </a:r>
          </a:p>
          <a:p>
            <a:pPr algn="just"/>
            <a:r>
              <a:rPr lang="en-US" dirty="0"/>
              <a:t>We use industry standard Part Numbers to identify the specifications of each Taper Lock bush or Taper bush. For example: </a:t>
            </a:r>
          </a:p>
          <a:p>
            <a:pPr algn="just"/>
            <a:endParaRPr lang="en-PK" dirty="0"/>
          </a:p>
        </p:txBody>
      </p:sp>
      <p:pic>
        <p:nvPicPr>
          <p:cNvPr id="5" name="Picture 4">
            <a:extLst>
              <a:ext uri="{FF2B5EF4-FFF2-40B4-BE49-F238E27FC236}">
                <a16:creationId xmlns:a16="http://schemas.microsoft.com/office/drawing/2014/main" id="{0489F20D-8BB6-B2B0-2629-DDC994EE4CF7}"/>
              </a:ext>
            </a:extLst>
          </p:cNvPr>
          <p:cNvPicPr>
            <a:picLocks noChangeAspect="1"/>
          </p:cNvPicPr>
          <p:nvPr/>
        </p:nvPicPr>
        <p:blipFill>
          <a:blip r:embed="rId2"/>
          <a:stretch>
            <a:fillRect/>
          </a:stretch>
        </p:blipFill>
        <p:spPr>
          <a:xfrm>
            <a:off x="963007" y="3634608"/>
            <a:ext cx="7051734" cy="1320801"/>
          </a:xfrm>
          <a:prstGeom prst="rect">
            <a:avLst/>
          </a:prstGeom>
        </p:spPr>
      </p:pic>
      <p:pic>
        <p:nvPicPr>
          <p:cNvPr id="7" name="Picture 6">
            <a:extLst>
              <a:ext uri="{FF2B5EF4-FFF2-40B4-BE49-F238E27FC236}">
                <a16:creationId xmlns:a16="http://schemas.microsoft.com/office/drawing/2014/main" id="{5888460D-99D4-AECC-3709-E51B824CCFAA}"/>
              </a:ext>
            </a:extLst>
          </p:cNvPr>
          <p:cNvPicPr>
            <a:picLocks noChangeAspect="1"/>
          </p:cNvPicPr>
          <p:nvPr/>
        </p:nvPicPr>
        <p:blipFill>
          <a:blip r:embed="rId3"/>
          <a:stretch>
            <a:fillRect/>
          </a:stretch>
        </p:blipFill>
        <p:spPr>
          <a:xfrm>
            <a:off x="7794399" y="3634608"/>
            <a:ext cx="4397601" cy="3090206"/>
          </a:xfrm>
          <a:prstGeom prst="rect">
            <a:avLst/>
          </a:prstGeom>
        </p:spPr>
      </p:pic>
    </p:spTree>
    <p:extLst>
      <p:ext uri="{BB962C8B-B14F-4D97-AF65-F5344CB8AC3E}">
        <p14:creationId xmlns:p14="http://schemas.microsoft.com/office/powerpoint/2010/main" val="325159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600" y="1066800"/>
            <a:ext cx="9515622" cy="5562600"/>
          </a:xfrm>
        </p:spPr>
        <p:txBody>
          <a:bodyPr>
            <a:normAutofit/>
          </a:bodyPr>
          <a:lstStyle/>
          <a:p>
            <a:r>
              <a:rPr lang="en-US" sz="2400" dirty="0">
                <a:latin typeface="Times New Roman" panose="02020603050405020304" pitchFamily="18" charset="0"/>
                <a:cs typeface="Times New Roman" panose="02020603050405020304" pitchFamily="18" charset="0"/>
              </a:rPr>
              <a:t>Synchronous belts are constructed with ribs or teeth across the underside of the belt</a:t>
            </a:r>
          </a:p>
        </p:txBody>
      </p:sp>
      <p:pic>
        <p:nvPicPr>
          <p:cNvPr id="6" name="Picture 5">
            <a:extLst>
              <a:ext uri="{FF2B5EF4-FFF2-40B4-BE49-F238E27FC236}">
                <a16:creationId xmlns:a16="http://schemas.microsoft.com/office/drawing/2014/main" id="{69332D34-E6C7-4FEE-ABB8-4063ADA17F0B}"/>
              </a:ext>
            </a:extLst>
          </p:cNvPr>
          <p:cNvPicPr>
            <a:picLocks noChangeAspect="1"/>
          </p:cNvPicPr>
          <p:nvPr/>
        </p:nvPicPr>
        <p:blipFill>
          <a:blip r:embed="rId3"/>
          <a:stretch>
            <a:fillRect/>
          </a:stretch>
        </p:blipFill>
        <p:spPr>
          <a:xfrm>
            <a:off x="4643438" y="1971026"/>
            <a:ext cx="5986463" cy="4535199"/>
          </a:xfrm>
          <a:prstGeom prst="rect">
            <a:avLst/>
          </a:prstGeom>
        </p:spPr>
      </p:pic>
      <p:pic>
        <p:nvPicPr>
          <p:cNvPr id="5" name="Picture 4">
            <a:extLst>
              <a:ext uri="{FF2B5EF4-FFF2-40B4-BE49-F238E27FC236}">
                <a16:creationId xmlns:a16="http://schemas.microsoft.com/office/drawing/2014/main" id="{00367209-C862-4B0F-A04F-E7F346C918D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485901" y="2362200"/>
            <a:ext cx="3780291" cy="4019550"/>
          </a:xfrm>
          <a:prstGeom prst="rect">
            <a:avLst/>
          </a:prstGeom>
        </p:spPr>
      </p:pic>
    </p:spTree>
    <p:extLst>
      <p:ext uri="{BB962C8B-B14F-4D97-AF65-F5344CB8AC3E}">
        <p14:creationId xmlns:p14="http://schemas.microsoft.com/office/powerpoint/2010/main" val="4932522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Sprockets with 8mm Belt Pitch</a:t>
            </a:r>
          </a:p>
        </p:txBody>
      </p:sp>
      <p:pic>
        <p:nvPicPr>
          <p:cNvPr id="8" name="Picture 7">
            <a:extLst>
              <a:ext uri="{FF2B5EF4-FFF2-40B4-BE49-F238E27FC236}">
                <a16:creationId xmlns:a16="http://schemas.microsoft.com/office/drawing/2014/main" id="{22D15158-C4FD-4A2A-8B22-3E4265AFF68E}"/>
              </a:ext>
            </a:extLst>
          </p:cNvPr>
          <p:cNvPicPr>
            <a:picLocks noChangeAspect="1"/>
          </p:cNvPicPr>
          <p:nvPr/>
        </p:nvPicPr>
        <p:blipFill>
          <a:blip r:embed="rId3"/>
          <a:stretch>
            <a:fillRect/>
          </a:stretch>
        </p:blipFill>
        <p:spPr>
          <a:xfrm>
            <a:off x="1524000" y="838201"/>
            <a:ext cx="9144000" cy="4560063"/>
          </a:xfrm>
          <a:prstGeom prst="rect">
            <a:avLst/>
          </a:prstGeom>
        </p:spPr>
      </p:pic>
      <p:pic>
        <p:nvPicPr>
          <p:cNvPr id="5" name="Picture 4">
            <a:extLst>
              <a:ext uri="{FF2B5EF4-FFF2-40B4-BE49-F238E27FC236}">
                <a16:creationId xmlns:a16="http://schemas.microsoft.com/office/drawing/2014/main" id="{A5D5559E-A19D-47D9-AA69-B768840C19A4}"/>
              </a:ext>
            </a:extLst>
          </p:cNvPr>
          <p:cNvPicPr>
            <a:picLocks noChangeAspect="1"/>
          </p:cNvPicPr>
          <p:nvPr/>
        </p:nvPicPr>
        <p:blipFill>
          <a:blip r:embed="rId4"/>
          <a:stretch>
            <a:fillRect/>
          </a:stretch>
        </p:blipFill>
        <p:spPr>
          <a:xfrm>
            <a:off x="1547812" y="5398263"/>
            <a:ext cx="9144000" cy="1106268"/>
          </a:xfrm>
          <a:prstGeom prst="rect">
            <a:avLst/>
          </a:prstGeom>
        </p:spPr>
      </p:pic>
      <p:pic>
        <p:nvPicPr>
          <p:cNvPr id="6" name="Picture 5">
            <a:extLst>
              <a:ext uri="{FF2B5EF4-FFF2-40B4-BE49-F238E27FC236}">
                <a16:creationId xmlns:a16="http://schemas.microsoft.com/office/drawing/2014/main" id="{397E145D-483E-4747-A554-F47A7C0D9CE8}"/>
              </a:ext>
            </a:extLst>
          </p:cNvPr>
          <p:cNvPicPr>
            <a:picLocks noChangeAspect="1"/>
          </p:cNvPicPr>
          <p:nvPr/>
        </p:nvPicPr>
        <p:blipFill>
          <a:blip r:embed="rId5"/>
          <a:stretch>
            <a:fillRect/>
          </a:stretch>
        </p:blipFill>
        <p:spPr>
          <a:xfrm>
            <a:off x="1590674" y="6504532"/>
            <a:ext cx="9144000" cy="286021"/>
          </a:xfrm>
          <a:prstGeom prst="rect">
            <a:avLst/>
          </a:prstGeom>
        </p:spPr>
      </p:pic>
    </p:spTree>
    <p:extLst>
      <p:ext uri="{BB962C8B-B14F-4D97-AF65-F5344CB8AC3E}">
        <p14:creationId xmlns:p14="http://schemas.microsoft.com/office/powerpoint/2010/main" val="41164555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685800"/>
          </a:xfrm>
        </p:spPr>
        <p:txBody>
          <a:bodyPr>
            <a:noAutofit/>
          </a:bodyPr>
          <a:lstStyle/>
          <a:p>
            <a:r>
              <a:rPr lang="en-US" sz="4000" dirty="0"/>
              <a:t>Taper-Lock Bushing</a:t>
            </a:r>
          </a:p>
        </p:txBody>
      </p:sp>
      <p:pic>
        <p:nvPicPr>
          <p:cNvPr id="6" name="Picture 5">
            <a:extLst>
              <a:ext uri="{FF2B5EF4-FFF2-40B4-BE49-F238E27FC236}">
                <a16:creationId xmlns:a16="http://schemas.microsoft.com/office/drawing/2014/main" id="{0D0FAE2E-0A5B-4AAE-A5C5-D6767B8EAF52}"/>
              </a:ext>
            </a:extLst>
          </p:cNvPr>
          <p:cNvPicPr>
            <a:picLocks noChangeAspect="1"/>
          </p:cNvPicPr>
          <p:nvPr/>
        </p:nvPicPr>
        <p:blipFill>
          <a:blip r:embed="rId3"/>
          <a:stretch>
            <a:fillRect/>
          </a:stretch>
        </p:blipFill>
        <p:spPr>
          <a:xfrm>
            <a:off x="2895601" y="690562"/>
            <a:ext cx="6591979" cy="6019800"/>
          </a:xfrm>
          <a:prstGeom prst="rect">
            <a:avLst/>
          </a:prstGeom>
        </p:spPr>
      </p:pic>
    </p:spTree>
    <p:extLst>
      <p:ext uri="{BB962C8B-B14F-4D97-AF65-F5344CB8AC3E}">
        <p14:creationId xmlns:p14="http://schemas.microsoft.com/office/powerpoint/2010/main" val="125983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9A98E-D16C-4FE1-BEFB-F6B58729020C}"/>
              </a:ext>
            </a:extLst>
          </p:cNvPr>
          <p:cNvPicPr>
            <a:picLocks noChangeAspect="1"/>
          </p:cNvPicPr>
          <p:nvPr/>
        </p:nvPicPr>
        <p:blipFill>
          <a:blip r:embed="rId2"/>
          <a:stretch>
            <a:fillRect/>
          </a:stretch>
        </p:blipFill>
        <p:spPr>
          <a:xfrm>
            <a:off x="1524000" y="609600"/>
            <a:ext cx="9144000" cy="3090704"/>
          </a:xfrm>
          <a:prstGeom prst="rect">
            <a:avLst/>
          </a:prstGeom>
        </p:spPr>
      </p:pic>
      <p:pic>
        <p:nvPicPr>
          <p:cNvPr id="3" name="Picture 2">
            <a:extLst>
              <a:ext uri="{FF2B5EF4-FFF2-40B4-BE49-F238E27FC236}">
                <a16:creationId xmlns:a16="http://schemas.microsoft.com/office/drawing/2014/main" id="{7617E835-F147-4A18-9A1E-76F98FF5D47C}"/>
              </a:ext>
            </a:extLst>
          </p:cNvPr>
          <p:cNvPicPr>
            <a:picLocks noChangeAspect="1"/>
          </p:cNvPicPr>
          <p:nvPr/>
        </p:nvPicPr>
        <p:blipFill>
          <a:blip r:embed="rId3"/>
          <a:stretch>
            <a:fillRect/>
          </a:stretch>
        </p:blipFill>
        <p:spPr>
          <a:xfrm>
            <a:off x="1524000" y="3671729"/>
            <a:ext cx="9144000" cy="2425634"/>
          </a:xfrm>
          <a:prstGeom prst="rect">
            <a:avLst/>
          </a:prstGeom>
        </p:spPr>
      </p:pic>
    </p:spTree>
    <p:extLst>
      <p:ext uri="{BB962C8B-B14F-4D97-AF65-F5344CB8AC3E}">
        <p14:creationId xmlns:p14="http://schemas.microsoft.com/office/powerpoint/2010/main" val="36810014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A90B0B-7031-17F9-9581-CF3AC001B73C}"/>
              </a:ext>
            </a:extLst>
          </p:cNvPr>
          <p:cNvPicPr>
            <a:picLocks noChangeAspect="1"/>
          </p:cNvPicPr>
          <p:nvPr/>
        </p:nvPicPr>
        <p:blipFill>
          <a:blip r:embed="rId2"/>
          <a:stretch>
            <a:fillRect/>
          </a:stretch>
        </p:blipFill>
        <p:spPr>
          <a:xfrm>
            <a:off x="2757714" y="-1"/>
            <a:ext cx="6894286" cy="7008767"/>
          </a:xfrm>
          <a:prstGeom prst="rect">
            <a:avLst/>
          </a:prstGeom>
        </p:spPr>
      </p:pic>
    </p:spTree>
    <p:extLst>
      <p:ext uri="{BB962C8B-B14F-4D97-AF65-F5344CB8AC3E}">
        <p14:creationId xmlns:p14="http://schemas.microsoft.com/office/powerpoint/2010/main" val="3018173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EB4F5A-1CC0-4B33-09C1-F6435763FC7F}"/>
              </a:ext>
            </a:extLst>
          </p:cNvPr>
          <p:cNvPicPr>
            <a:picLocks noChangeAspect="1"/>
          </p:cNvPicPr>
          <p:nvPr/>
        </p:nvPicPr>
        <p:blipFill>
          <a:blip r:embed="rId2"/>
          <a:stretch>
            <a:fillRect/>
          </a:stretch>
        </p:blipFill>
        <p:spPr>
          <a:xfrm>
            <a:off x="2698069" y="-1493"/>
            <a:ext cx="6795861" cy="6859493"/>
          </a:xfrm>
          <a:prstGeom prst="rect">
            <a:avLst/>
          </a:prstGeom>
        </p:spPr>
      </p:pic>
    </p:spTree>
    <p:extLst>
      <p:ext uri="{BB962C8B-B14F-4D97-AF65-F5344CB8AC3E}">
        <p14:creationId xmlns:p14="http://schemas.microsoft.com/office/powerpoint/2010/main" val="667725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8A2004-4D19-B36A-851D-216A7616E88A}"/>
              </a:ext>
            </a:extLst>
          </p:cNvPr>
          <p:cNvPicPr>
            <a:picLocks noChangeAspect="1"/>
          </p:cNvPicPr>
          <p:nvPr/>
        </p:nvPicPr>
        <p:blipFill>
          <a:blip r:embed="rId2"/>
          <a:stretch>
            <a:fillRect/>
          </a:stretch>
        </p:blipFill>
        <p:spPr>
          <a:xfrm>
            <a:off x="862470" y="1320798"/>
            <a:ext cx="10467060" cy="3860801"/>
          </a:xfrm>
          <a:prstGeom prst="rect">
            <a:avLst/>
          </a:prstGeom>
        </p:spPr>
      </p:pic>
    </p:spTree>
    <p:extLst>
      <p:ext uri="{BB962C8B-B14F-4D97-AF65-F5344CB8AC3E}">
        <p14:creationId xmlns:p14="http://schemas.microsoft.com/office/powerpoint/2010/main" val="1987209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 Designations</a:t>
            </a:r>
          </a:p>
        </p:txBody>
      </p:sp>
      <p:sp>
        <p:nvSpPr>
          <p:cNvPr id="2" name="Content Placeholder 1"/>
          <p:cNvSpPr>
            <a:spLocks noGrp="1"/>
          </p:cNvSpPr>
          <p:nvPr>
            <p:ph idx="1"/>
          </p:nvPr>
        </p:nvSpPr>
        <p:spPr>
          <a:xfrm>
            <a:off x="1752600" y="1066800"/>
            <a:ext cx="8610600" cy="5562600"/>
          </a:xfrm>
        </p:spPr>
        <p:txBody>
          <a:bodyPr>
            <a:normAutofit/>
          </a:bodyPr>
          <a:lstStyle/>
          <a:p>
            <a:r>
              <a:rPr lang="en-US" dirty="0"/>
              <a:t>Table 7–4 shows the available sprockets with a pitch of 8 mm.</a:t>
            </a:r>
          </a:p>
          <a:p>
            <a:r>
              <a:rPr lang="en-US" dirty="0"/>
              <a:t>The corresponding taper-lock bushing number is given for each sprocket and is based on the sprocket width.</a:t>
            </a:r>
          </a:p>
          <a:p>
            <a:pPr marL="0" indent="0">
              <a:buNone/>
            </a:pPr>
            <a:r>
              <a:rPr lang="en-US" dirty="0"/>
              <a:t>	</a:t>
            </a:r>
          </a:p>
        </p:txBody>
      </p:sp>
      <p:pic>
        <p:nvPicPr>
          <p:cNvPr id="5" name="Picture 4">
            <a:extLst>
              <a:ext uri="{FF2B5EF4-FFF2-40B4-BE49-F238E27FC236}">
                <a16:creationId xmlns:a16="http://schemas.microsoft.com/office/drawing/2014/main" id="{E6A5D59C-4156-4CDE-A144-2CFA258498D2}"/>
              </a:ext>
            </a:extLst>
          </p:cNvPr>
          <p:cNvPicPr>
            <a:picLocks noChangeAspect="1"/>
          </p:cNvPicPr>
          <p:nvPr/>
        </p:nvPicPr>
        <p:blipFill>
          <a:blip r:embed="rId3"/>
          <a:stretch>
            <a:fillRect/>
          </a:stretch>
        </p:blipFill>
        <p:spPr>
          <a:xfrm>
            <a:off x="1535961" y="0"/>
            <a:ext cx="9120079" cy="6858000"/>
          </a:xfrm>
          <a:prstGeom prst="rect">
            <a:avLst/>
          </a:prstGeom>
        </p:spPr>
      </p:pic>
    </p:spTree>
    <p:extLst>
      <p:ext uri="{BB962C8B-B14F-4D97-AF65-F5344CB8AC3E}">
        <p14:creationId xmlns:p14="http://schemas.microsoft.com/office/powerpoint/2010/main" val="42388455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752599" y="838200"/>
            <a:ext cx="9790043" cy="5791200"/>
          </a:xfrm>
        </p:spPr>
        <p:txBody>
          <a:bodyPr>
            <a:normAutofit/>
          </a:bodyPr>
          <a:lstStyle/>
          <a:p>
            <a:pPr marL="514350" indent="-514350" algn="just">
              <a:buFont typeface="+mj-lt"/>
              <a:buAutoNum type="arabicPeriod"/>
            </a:pPr>
            <a:r>
              <a:rPr lang="en-US" sz="2400" dirty="0"/>
              <a:t>Specify the speed of the driving sprocket (typically a motor or engine) and the desired speed of the driven sprocket.</a:t>
            </a:r>
          </a:p>
          <a:p>
            <a:pPr marL="514350" indent="-514350" algn="just">
              <a:buFont typeface="+mj-lt"/>
              <a:buAutoNum type="arabicPeriod"/>
            </a:pPr>
            <a:r>
              <a:rPr lang="en-US" sz="2400" dirty="0"/>
              <a:t>Specify the rated power for the driving motor or engine. The rated power of the motor or engine is based on the calculated power of the driven machine.</a:t>
            </a:r>
          </a:p>
          <a:p>
            <a:pPr marL="514350" indent="-514350" algn="just">
              <a:buFont typeface="+mj-lt"/>
              <a:buAutoNum type="arabicPeriod"/>
            </a:pPr>
            <a:r>
              <a:rPr lang="en-US" sz="2400" dirty="0"/>
              <a:t>Determine a service factor (SF) using Table 7–8.</a:t>
            </a:r>
          </a:p>
          <a:p>
            <a:pPr marL="514350" indent="-514350" algn="just">
              <a:buFont typeface="+mj-lt"/>
              <a:buAutoNum type="arabicPeriod"/>
            </a:pPr>
            <a:r>
              <a:rPr lang="en-US" sz="2400" dirty="0"/>
              <a:t>Calculate the design power by multiplying the driver rated power by the service factor.</a:t>
            </a:r>
          </a:p>
        </p:txBody>
      </p:sp>
      <p:pic>
        <p:nvPicPr>
          <p:cNvPr id="4" name="Picture 3">
            <a:extLst>
              <a:ext uri="{FF2B5EF4-FFF2-40B4-BE49-F238E27FC236}">
                <a16:creationId xmlns:a16="http://schemas.microsoft.com/office/drawing/2014/main" id="{08677B27-AC34-409E-9C37-2443DDF71E43}"/>
              </a:ext>
            </a:extLst>
          </p:cNvPr>
          <p:cNvPicPr>
            <a:picLocks noChangeAspect="1"/>
          </p:cNvPicPr>
          <p:nvPr/>
        </p:nvPicPr>
        <p:blipFill>
          <a:blip r:embed="rId3"/>
          <a:stretch>
            <a:fillRect/>
          </a:stretch>
        </p:blipFill>
        <p:spPr>
          <a:xfrm>
            <a:off x="3399150" y="5050527"/>
            <a:ext cx="5131970" cy="552450"/>
          </a:xfrm>
          <a:prstGeom prst="rect">
            <a:avLst/>
          </a:prstGeom>
        </p:spPr>
      </p:pic>
    </p:spTree>
    <p:extLst>
      <p:ext uri="{BB962C8B-B14F-4D97-AF65-F5344CB8AC3E}">
        <p14:creationId xmlns:p14="http://schemas.microsoft.com/office/powerpoint/2010/main" val="7656871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62100" y="318052"/>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547191" y="1500809"/>
            <a:ext cx="9485243" cy="5791200"/>
          </a:xfrm>
        </p:spPr>
        <p:txBody>
          <a:bodyPr>
            <a:normAutofit/>
          </a:bodyPr>
          <a:lstStyle/>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Determine the required pitch of the belt using the belt pitch selection guide Figure (7-27). The belt pitch is based on the design power and the angular velocity of the faster (smaller) sprocket.</a:t>
            </a:r>
          </a:p>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Calculate the velocity ratio VR between the driver and driven sprockets.</a:t>
            </a:r>
          </a:p>
          <a:p>
            <a:pPr marL="514350" indent="-514350" algn="just">
              <a:buFont typeface="+mj-lt"/>
              <a:buAutoNum type="arabicPeriod" startAt="5"/>
            </a:pPr>
            <a:r>
              <a:rPr lang="en-US" sz="2400" dirty="0">
                <a:latin typeface="Times New Roman" panose="02020603050405020304" pitchFamily="18" charset="0"/>
                <a:cs typeface="Times New Roman" panose="02020603050405020304" pitchFamily="18" charset="0"/>
              </a:rPr>
              <a:t>Select the candidate combinations using Table 7–7 of the number of teeth in the driver sprocket to that in the driven sprocket that will produce the calculated velocity ratio, VR.</a:t>
            </a:r>
          </a:p>
        </p:txBody>
      </p:sp>
    </p:spTree>
    <p:extLst>
      <p:ext uri="{BB962C8B-B14F-4D97-AF65-F5344CB8AC3E}">
        <p14:creationId xmlns:p14="http://schemas.microsoft.com/office/powerpoint/2010/main" val="32617790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357809"/>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600200" y="1580321"/>
            <a:ext cx="9856304" cy="5791200"/>
          </a:xfrm>
        </p:spPr>
        <p:txBody>
          <a:bodyPr>
            <a:normAutofit/>
          </a:bodyPr>
          <a:lstStyle/>
          <a:p>
            <a:pPr marL="514350" indent="-514350" algn="just">
              <a:buFont typeface="+mj-lt"/>
              <a:buAutoNum type="arabicPeriod" startAt="8"/>
            </a:pPr>
            <a:r>
              <a:rPr lang="en-US" sz="2400" dirty="0">
                <a:latin typeface="Times New Roman" panose="02020603050405020304" pitchFamily="18" charset="0"/>
                <a:cs typeface="Times New Roman" panose="02020603050405020304" pitchFamily="18" charset="0"/>
              </a:rPr>
              <a:t>Eliminate the sprocket combinations that will not work due to space limitations and shaft diameter requirements. Some of the larger sprockets may interfere with the machine or guarding and can be eliminated due to these space limitations.</a:t>
            </a:r>
          </a:p>
          <a:p>
            <a:pPr marL="514350" indent="-514350" algn="just">
              <a:buFont typeface="+mj-lt"/>
              <a:buAutoNum type="arabicPeriod" startAt="8"/>
            </a:pPr>
            <a:r>
              <a:rPr lang="en-US" sz="2400" dirty="0">
                <a:latin typeface="Times New Roman" panose="02020603050405020304" pitchFamily="18" charset="0"/>
                <a:cs typeface="Times New Roman" panose="02020603050405020304" pitchFamily="18" charset="0"/>
              </a:rPr>
              <a:t>Using the desired range of acceptable center distances, determine a standard belt length that will produce a suitable value. Table 7–7 shows that the center distance is determined by the  belt length and sprocket velocity ratio.</a:t>
            </a:r>
          </a:p>
        </p:txBody>
      </p:sp>
    </p:spTree>
    <p:extLst>
      <p:ext uri="{BB962C8B-B14F-4D97-AF65-F5344CB8AC3E}">
        <p14:creationId xmlns:p14="http://schemas.microsoft.com/office/powerpoint/2010/main" val="14994132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599" y="1066800"/>
            <a:ext cx="10187609" cy="5562600"/>
          </a:xfrm>
        </p:spPr>
        <p:txBody>
          <a:bodyPr>
            <a:normAutofit/>
          </a:bodyPr>
          <a:lstStyle/>
          <a:p>
            <a:pPr algn="just"/>
            <a:r>
              <a:rPr lang="en-US" sz="2800" dirty="0">
                <a:latin typeface="Times New Roman" panose="02020603050405020304" pitchFamily="18" charset="0"/>
                <a:cs typeface="Times New Roman" panose="02020603050405020304" pitchFamily="18" charset="0"/>
              </a:rPr>
              <a:t>The teeth mate with corresponding grooves in the driving and driven pulleys, called sprockets, providing a positive drive without slippage.</a:t>
            </a:r>
          </a:p>
          <a:p>
            <a:pPr algn="just"/>
            <a:r>
              <a:rPr lang="en-US" sz="2800" dirty="0">
                <a:latin typeface="Times New Roman" panose="02020603050405020304" pitchFamily="18" charset="0"/>
                <a:cs typeface="Times New Roman" panose="02020603050405020304" pitchFamily="18" charset="0"/>
              </a:rPr>
              <a:t>Therefore, there is a fixed relationship between the speed of the driver and the speed of the driven sprocket.</a:t>
            </a:r>
          </a:p>
          <a:p>
            <a:pPr algn="just"/>
            <a:r>
              <a:rPr lang="en-US" sz="2800" dirty="0">
                <a:latin typeface="Times New Roman" panose="02020603050405020304" pitchFamily="18" charset="0"/>
                <a:cs typeface="Times New Roman" panose="02020603050405020304" pitchFamily="18" charset="0"/>
              </a:rPr>
              <a:t>Synchronous belts are often called timing belts and when properly designed will have an efficiency as high as 98%.</a:t>
            </a:r>
          </a:p>
        </p:txBody>
      </p:sp>
      <p:sp>
        <p:nvSpPr>
          <p:cNvPr id="5" name="TextBox 4">
            <a:extLst>
              <a:ext uri="{FF2B5EF4-FFF2-40B4-BE49-F238E27FC236}">
                <a16:creationId xmlns:a16="http://schemas.microsoft.com/office/drawing/2014/main" id="{3A43E36F-15A5-91F4-C4D9-45B59F14A569}"/>
              </a:ext>
            </a:extLst>
          </p:cNvPr>
          <p:cNvSpPr txBox="1"/>
          <p:nvPr/>
        </p:nvSpPr>
        <p:spPr>
          <a:xfrm>
            <a:off x="2160561" y="4780895"/>
            <a:ext cx="10439401" cy="830997"/>
          </a:xfrm>
          <a:prstGeom prst="rect">
            <a:avLst/>
          </a:prstGeom>
          <a:noFill/>
        </p:spPr>
        <p:txBody>
          <a:bodyPr wrap="square">
            <a:spAutoFit/>
          </a:bodyPr>
          <a:lstStyle/>
          <a:p>
            <a:r>
              <a:rPr lang="en-US" sz="2400" dirty="0">
                <a:solidFill>
                  <a:srgbClr val="FF0000"/>
                </a:solidFill>
                <a:latin typeface="Times New Roman" panose="02020603050405020304" pitchFamily="18" charset="0"/>
                <a:cs typeface="Times New Roman" panose="02020603050405020304" pitchFamily="18" charset="0"/>
              </a:rPr>
              <a:t>Synchronous belts can therefore be used </a:t>
            </a:r>
            <a:r>
              <a:rPr lang="en-US" sz="2400" b="0" i="0" dirty="0">
                <a:solidFill>
                  <a:srgbClr val="FF0000"/>
                </a:solidFill>
                <a:effectLst/>
                <a:latin typeface="Times New Roman" panose="02020603050405020304" pitchFamily="18" charset="0"/>
                <a:cs typeface="Times New Roman" panose="02020603050405020304" pitchFamily="18" charset="0"/>
              </a:rPr>
              <a:t>for applications such as automatic machinery where a definite motion sequence or indexing is necessary.</a:t>
            </a:r>
            <a:endParaRPr lang="en-PK"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29674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81879" y="0"/>
            <a:ext cx="9886122"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980661" y="1421296"/>
            <a:ext cx="9356035" cy="5791200"/>
          </a:xfrm>
        </p:spPr>
        <p:txBody>
          <a:bodyPr>
            <a:normAutofit/>
          </a:bodyPr>
          <a:lstStyle/>
          <a:p>
            <a:pPr marL="514350" indent="-514350" algn="just">
              <a:buFont typeface="+mj-lt"/>
              <a:buAutoNum type="arabicPeriod" startAt="10"/>
            </a:pPr>
            <a:r>
              <a:rPr lang="en-US" sz="2400" dirty="0">
                <a:latin typeface="Times New Roman" panose="02020603050405020304" pitchFamily="18" charset="0"/>
                <a:cs typeface="Times New Roman" panose="02020603050405020304" pitchFamily="18" charset="0"/>
              </a:rPr>
              <a:t>Selection of the width of the belt: An 8-mm pitch belt is available in four different widths: 20 mm, 30 mm, 50 mm, and 85 mm. The belt width selection Tables 7–9 and 7–10 are shown for the 30-mm and 50-mm wide belts.</a:t>
            </a:r>
          </a:p>
          <a:p>
            <a:pPr algn="just"/>
            <a:r>
              <a:rPr lang="en-US" sz="2400" dirty="0">
                <a:latin typeface="Times New Roman" panose="02020603050405020304" pitchFamily="18" charset="0"/>
                <a:cs typeface="Times New Roman" panose="02020603050405020304" pitchFamily="18" charset="0"/>
              </a:rPr>
              <a:t>You will notice for a given sprocket size as the speed increases, the power rating of the belt increases.</a:t>
            </a:r>
          </a:p>
          <a:p>
            <a:pPr algn="just"/>
            <a:r>
              <a:rPr lang="en-US" sz="2400" dirty="0">
                <a:latin typeface="Times New Roman" panose="02020603050405020304" pitchFamily="18" charset="0"/>
                <a:cs typeface="Times New Roman" panose="02020603050405020304" pitchFamily="18" charset="0"/>
              </a:rPr>
              <a:t>A larger sprocket will decrease the belt width required and yield a longer service life. The belt width should not exceed the sprocket diameter.</a:t>
            </a:r>
          </a:p>
        </p:txBody>
      </p:sp>
    </p:spTree>
    <p:extLst>
      <p:ext uri="{BB962C8B-B14F-4D97-AF65-F5344CB8AC3E}">
        <p14:creationId xmlns:p14="http://schemas.microsoft.com/office/powerpoint/2010/main" val="16444507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latin typeface="Times New Roman" panose="02020603050405020304" pitchFamily="18" charset="0"/>
                <a:cs typeface="Times New Roman" panose="02020603050405020304" pitchFamily="18" charset="0"/>
              </a:rPr>
              <a:t>Catalog data will show factors less than 1.0 for shorter belt lengths and greater than 1.0 for longer belt lengths.</a:t>
            </a:r>
          </a:p>
          <a:p>
            <a:pPr algn="just"/>
            <a:endParaRPr lang="en-US" sz="24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endParaRPr lang="en-US" sz="2400" dirty="0">
              <a:latin typeface="Times New Roman" panose="02020603050405020304" pitchFamily="18" charset="0"/>
              <a:cs typeface="Times New Roman" panose="02020603050405020304" pitchFamily="18" charset="0"/>
            </a:endParaRPr>
          </a:p>
          <a:p>
            <a:pPr marL="514350" indent="-514350" algn="just">
              <a:buFont typeface="+mj-lt"/>
              <a:buAutoNum type="arabicPeriod" startAt="11"/>
            </a:pPr>
            <a:r>
              <a:rPr lang="en-US" sz="2400" dirty="0">
                <a:latin typeface="Times New Roman" panose="02020603050405020304" pitchFamily="18" charset="0"/>
                <a:cs typeface="Times New Roman" panose="02020603050405020304" pitchFamily="18" charset="0"/>
              </a:rPr>
              <a:t>Calculate the belt linear velocity. Belt speeds above 3500 fpm increase the noise level of the synchronous belt drive.</a:t>
            </a:r>
          </a:p>
        </p:txBody>
      </p:sp>
      <p:pic>
        <p:nvPicPr>
          <p:cNvPr id="4" name="Picture 3">
            <a:extLst>
              <a:ext uri="{FF2B5EF4-FFF2-40B4-BE49-F238E27FC236}">
                <a16:creationId xmlns:a16="http://schemas.microsoft.com/office/drawing/2014/main" id="{61C80FDA-3CBF-4779-8CD7-832ADBDF4A75}"/>
              </a:ext>
            </a:extLst>
          </p:cNvPr>
          <p:cNvPicPr>
            <a:picLocks noChangeAspect="1"/>
          </p:cNvPicPr>
          <p:nvPr/>
        </p:nvPicPr>
        <p:blipFill>
          <a:blip r:embed="rId3"/>
          <a:stretch>
            <a:fillRect/>
          </a:stretch>
        </p:blipFill>
        <p:spPr>
          <a:xfrm>
            <a:off x="2708223" y="2334346"/>
            <a:ext cx="5852681" cy="789853"/>
          </a:xfrm>
          <a:prstGeom prst="rect">
            <a:avLst/>
          </a:prstGeom>
        </p:spPr>
      </p:pic>
      <p:pic>
        <p:nvPicPr>
          <p:cNvPr id="5" name="Picture 4">
            <a:extLst>
              <a:ext uri="{FF2B5EF4-FFF2-40B4-BE49-F238E27FC236}">
                <a16:creationId xmlns:a16="http://schemas.microsoft.com/office/drawing/2014/main" id="{502E17AD-8B42-4914-9ADB-650E960BC9C4}"/>
              </a:ext>
            </a:extLst>
          </p:cNvPr>
          <p:cNvPicPr>
            <a:picLocks noChangeAspect="1"/>
          </p:cNvPicPr>
          <p:nvPr/>
        </p:nvPicPr>
        <p:blipFill>
          <a:blip r:embed="rId4"/>
          <a:stretch>
            <a:fillRect/>
          </a:stretch>
        </p:blipFill>
        <p:spPr>
          <a:xfrm>
            <a:off x="3272840" y="5146686"/>
            <a:ext cx="3803822" cy="863175"/>
          </a:xfrm>
          <a:prstGeom prst="rect">
            <a:avLst/>
          </a:prstGeom>
        </p:spPr>
      </p:pic>
    </p:spTree>
    <p:extLst>
      <p:ext uri="{BB962C8B-B14F-4D97-AF65-F5344CB8AC3E}">
        <p14:creationId xmlns:p14="http://schemas.microsoft.com/office/powerpoint/2010/main" val="41952456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5" end="5"/>
                                            </p:txEl>
                                          </p:spTgt>
                                        </p:tgtEl>
                                        <p:attrNameLst>
                                          <p:attrName>style.visibility</p:attrName>
                                        </p:attrNameLst>
                                      </p:cBhvr>
                                      <p:to>
                                        <p:strVal val="visible"/>
                                      </p:to>
                                    </p:set>
                                    <p:animEffect transition="in" filter="fade">
                                      <p:cBhvr>
                                        <p:cTn id="1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25287"/>
            <a:ext cx="9067800" cy="990600"/>
          </a:xfrm>
        </p:spPr>
        <p:txBody>
          <a:bodyPr>
            <a:noAutofit/>
          </a:bodyPr>
          <a:lstStyle/>
          <a:p>
            <a:r>
              <a:rPr lang="en-US" sz="2800" dirty="0"/>
              <a:t>General Selection Procedure for Synchronous Belt Drives</a:t>
            </a:r>
          </a:p>
        </p:txBody>
      </p:sp>
      <p:sp>
        <p:nvSpPr>
          <p:cNvPr id="2" name="Content Placeholder 1"/>
          <p:cNvSpPr>
            <a:spLocks noGrp="1"/>
          </p:cNvSpPr>
          <p:nvPr>
            <p:ph idx="1"/>
          </p:nvPr>
        </p:nvSpPr>
        <p:spPr>
          <a:xfrm>
            <a:off x="1600200" y="1567069"/>
            <a:ext cx="8610600" cy="5791200"/>
          </a:xfrm>
        </p:spPr>
        <p:txBody>
          <a:bodyPr>
            <a:normAutofit/>
          </a:bodyPr>
          <a:lstStyle/>
          <a:p>
            <a:pPr marL="514350" indent="-514350" algn="just">
              <a:buFont typeface="+mj-lt"/>
              <a:buAutoNum type="arabicPeriod" startAt="12"/>
            </a:pPr>
            <a:r>
              <a:rPr lang="en-US" sz="2400" dirty="0">
                <a:latin typeface="Times New Roman" panose="02020603050405020304" pitchFamily="18" charset="0"/>
                <a:cs typeface="Times New Roman" panose="02020603050405020304" pitchFamily="18" charset="0"/>
              </a:rPr>
              <a:t>Specify the final design details for the belt drive system. This includes all sprockets, type and bore size of taper-lock bushings, belt, and tensioner if required. Summarize the design, check compatibility with other components of the system, and prepare the purchasing documents.</a:t>
            </a:r>
          </a:p>
        </p:txBody>
      </p:sp>
    </p:spTree>
    <p:extLst>
      <p:ext uri="{BB962C8B-B14F-4D97-AF65-F5344CB8AC3E}">
        <p14:creationId xmlns:p14="http://schemas.microsoft.com/office/powerpoint/2010/main" val="1763676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1066800"/>
            <a:ext cx="8610600" cy="5562600"/>
          </a:xfrm>
        </p:spPr>
        <p:txBody>
          <a:bodyPr>
            <a:normAutofit/>
          </a:bodyPr>
          <a:lstStyle/>
          <a:p>
            <a:pPr marL="0" indent="0" algn="just">
              <a:buNone/>
            </a:pPr>
            <a:r>
              <a:rPr lang="en-US" sz="2400" dirty="0">
                <a:latin typeface="Century Schoolbook" panose="02040604050505020304" pitchFamily="18" charset="0"/>
              </a:rPr>
              <a:t>For the belt drive layout shown in Figure 7–28 perform the following calculations for the kinematics of the drive:</a:t>
            </a:r>
          </a:p>
        </p:txBody>
      </p:sp>
      <p:pic>
        <p:nvPicPr>
          <p:cNvPr id="4" name="Picture 3">
            <a:extLst>
              <a:ext uri="{FF2B5EF4-FFF2-40B4-BE49-F238E27FC236}">
                <a16:creationId xmlns:a16="http://schemas.microsoft.com/office/drawing/2014/main" id="{EECC4097-C0A1-4E40-8729-07829A0DA05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02897" y="1915484"/>
            <a:ext cx="6186207" cy="4713916"/>
          </a:xfrm>
          <a:prstGeom prst="rect">
            <a:avLst/>
          </a:prstGeom>
        </p:spPr>
      </p:pic>
    </p:spTree>
    <p:extLst>
      <p:ext uri="{BB962C8B-B14F-4D97-AF65-F5344CB8AC3E}">
        <p14:creationId xmlns:p14="http://schemas.microsoft.com/office/powerpoint/2010/main" val="41111817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1066800"/>
            <a:ext cx="8610600" cy="5562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For the belt drive layout shown in Figure 7–28 perform the following calculations for the kinematics of the drive:</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Specify the number of teeth and the pitch diameter of each sheave. </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Calculate the velocity ratio of the belt drive and the angular velocity of the driven sheave.</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Calculate the belt linear velocity.</a:t>
            </a:r>
          </a:p>
          <a:p>
            <a:pPr marL="914400" lvl="1" indent="-514350" algn="just">
              <a:buFont typeface="+mj-lt"/>
              <a:buAutoNum type="alphaLcPeriod"/>
            </a:pPr>
            <a:r>
              <a:rPr lang="en-US" sz="2400" dirty="0">
                <a:latin typeface="Times New Roman" panose="02020603050405020304" pitchFamily="18" charset="0"/>
                <a:cs typeface="Times New Roman" panose="02020603050405020304" pitchFamily="18" charset="0"/>
              </a:rPr>
              <a:t>Determine the center distance using a 1200- MGT-30 belt.</a:t>
            </a:r>
          </a:p>
        </p:txBody>
      </p:sp>
    </p:spTree>
    <p:extLst>
      <p:ext uri="{BB962C8B-B14F-4D97-AF65-F5344CB8AC3E}">
        <p14:creationId xmlns:p14="http://schemas.microsoft.com/office/powerpoint/2010/main" val="25411220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52599" y="1066800"/>
                <a:ext cx="9591261" cy="556260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Figure 7–29 shows a 20-hp electric motor driving a gear pump using a synchronous belt drive. The normal torque motor speed is 1750 rpm and the gear pump speed is to be 875 rpm. The drive system is on a steel mounting plate with slots permitting an adjustment of the pump position by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0.375 in from the nominal center distance of 22.00 in. The motor shaft diameter is 1.625 in and the gear pump shaft diameter is 1.375 in. The sprocket on the pump shaft cannot exceed 14.00 in due to potential interference with the base plate. The pump will operate 16–24 h/day, 5 days per week. Specify the complete drive system.</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52599" y="1066800"/>
                <a:ext cx="9591261" cy="5562600"/>
              </a:xfrm>
              <a:blipFill>
                <a:blip r:embed="rId3"/>
                <a:stretch>
                  <a:fillRect l="-953" t="-876" r="-953"/>
                </a:stretch>
              </a:blipFill>
            </p:spPr>
            <p:txBody>
              <a:bodyPr/>
              <a:lstStyle/>
              <a:p>
                <a:r>
                  <a:rPr lang="en-PK">
                    <a:noFill/>
                  </a:rPr>
                  <a:t> </a:t>
                </a:r>
              </a:p>
            </p:txBody>
          </p:sp>
        </mc:Fallback>
      </mc:AlternateContent>
    </p:spTree>
    <p:extLst>
      <p:ext uri="{BB962C8B-B14F-4D97-AF65-F5344CB8AC3E}">
        <p14:creationId xmlns:p14="http://schemas.microsoft.com/office/powerpoint/2010/main" val="39847660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Sprocket Designations</a:t>
            </a:r>
          </a:p>
        </p:txBody>
      </p:sp>
      <p:pic>
        <p:nvPicPr>
          <p:cNvPr id="4" name="Picture 3">
            <a:extLst>
              <a:ext uri="{FF2B5EF4-FFF2-40B4-BE49-F238E27FC236}">
                <a16:creationId xmlns:a16="http://schemas.microsoft.com/office/drawing/2014/main" id="{C22364AD-50AD-4E05-A002-E2F6D9D3C504}"/>
              </a:ext>
            </a:extLst>
          </p:cNvPr>
          <p:cNvPicPr>
            <a:picLocks noChangeAspect="1"/>
          </p:cNvPicPr>
          <p:nvPr/>
        </p:nvPicPr>
        <p:blipFill>
          <a:blip r:embed="rId3"/>
          <a:stretch>
            <a:fillRect/>
          </a:stretch>
        </p:blipFill>
        <p:spPr>
          <a:xfrm>
            <a:off x="1966913" y="0"/>
            <a:ext cx="8258175" cy="6858000"/>
          </a:xfrm>
          <a:prstGeom prst="rect">
            <a:avLst/>
          </a:prstGeom>
        </p:spPr>
      </p:pic>
      <p:sp>
        <p:nvSpPr>
          <p:cNvPr id="7" name="Title 2">
            <a:extLst>
              <a:ext uri="{FF2B5EF4-FFF2-40B4-BE49-F238E27FC236}">
                <a16:creationId xmlns:a16="http://schemas.microsoft.com/office/drawing/2014/main" id="{40A1CEB7-BF17-402D-A2F2-77250A5279F9}"/>
              </a:ext>
            </a:extLst>
          </p:cNvPr>
          <p:cNvSpPr txBox="1">
            <a:spLocks/>
          </p:cNvSpPr>
          <p:nvPr/>
        </p:nvSpPr>
        <p:spPr>
          <a:xfrm>
            <a:off x="1524000" y="0"/>
            <a:ext cx="4572000"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en-US" sz="4400" b="1" kern="1200" dirty="0">
                <a:solidFill>
                  <a:schemeClr val="accent5">
                    <a:lumMod val="75000"/>
                  </a:schemeClr>
                </a:solidFill>
                <a:latin typeface="+mj-lt"/>
                <a:ea typeface="+mn-ea"/>
                <a:cs typeface="+mn-cs"/>
              </a:defRPr>
            </a:lvl1pPr>
          </a:lstStyle>
          <a:p>
            <a:r>
              <a:rPr lang="en-US" sz="4000"/>
              <a:t>Example Problem</a:t>
            </a:r>
          </a:p>
        </p:txBody>
      </p:sp>
    </p:spTree>
    <p:extLst>
      <p:ext uri="{BB962C8B-B14F-4D97-AF65-F5344CB8AC3E}">
        <p14:creationId xmlns:p14="http://schemas.microsoft.com/office/powerpoint/2010/main" val="10946809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90700" y="990600"/>
                <a:ext cx="8610600" cy="5562600"/>
              </a:xfrm>
            </p:spPr>
            <p:txBody>
              <a:bodyPr>
                <a:normAutofit/>
              </a:bodyPr>
              <a:lstStyle/>
              <a:p>
                <a:pPr marL="0" indent="0" algn="just">
                  <a:buNone/>
                </a:pPr>
                <a:r>
                  <a:rPr lang="sv-SE" sz="2400" b="1" dirty="0">
                    <a:latin typeface="Times New Roman" panose="02020603050405020304" pitchFamily="18" charset="0"/>
                    <a:cs typeface="Times New Roman" panose="02020603050405020304" pitchFamily="18" charset="0"/>
                  </a:rPr>
                  <a:t>Given:</a:t>
                </a:r>
              </a:p>
              <a:p>
                <a:pPr algn="just"/>
                <a:r>
                  <a:rPr lang="sv-SE" sz="2400" dirty="0">
                    <a:latin typeface="Times New Roman" panose="02020603050405020304" pitchFamily="18" charset="0"/>
                    <a:cs typeface="Times New Roman" panose="02020603050405020304" pitchFamily="18" charset="0"/>
                  </a:rPr>
                  <a:t>Motor: 20 hp; 1750 rpm; Normal torque; shaft diameter = 1.625 in.</a:t>
                </a:r>
              </a:p>
              <a:p>
                <a:pPr algn="just"/>
                <a:r>
                  <a:rPr lang="en-US" sz="2400" dirty="0">
                    <a:latin typeface="Times New Roman" panose="02020603050405020304" pitchFamily="18" charset="0"/>
                    <a:cs typeface="Times New Roman" panose="02020603050405020304" pitchFamily="18" charset="0"/>
                  </a:rPr>
                  <a:t>Gear pump: 875 rpm; shaft diameter = 1.375 in; Maximum OD = 14.00 in.</a:t>
                </a:r>
              </a:p>
              <a:p>
                <a:pPr algn="just"/>
                <a:r>
                  <a:rPr lang="en-US" sz="2400" dirty="0">
                    <a:latin typeface="Times New Roman" panose="02020603050405020304" pitchFamily="18" charset="0"/>
                    <a:cs typeface="Times New Roman" panose="02020603050405020304" pitchFamily="18" charset="0"/>
                  </a:rPr>
                  <a:t>Center distance between motor and pump shafts = 22.00 in </a:t>
                </a:r>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oMath>
                </a14:m>
                <a:r>
                  <a:rPr lang="en-US" sz="2400" dirty="0">
                    <a:latin typeface="Times New Roman" panose="02020603050405020304" pitchFamily="18" charset="0"/>
                    <a:cs typeface="Times New Roman" panose="02020603050405020304" pitchFamily="18" charset="0"/>
                  </a:rPr>
                  <a:t> 0.375 in; The range is 21.625 in minimum to 22.375 in maximum.</a:t>
                </a:r>
              </a:p>
              <a:p>
                <a:pPr algn="just"/>
                <a:r>
                  <a:rPr lang="en-US" sz="2400" dirty="0">
                    <a:latin typeface="Times New Roman" panose="02020603050405020304" pitchFamily="18" charset="0"/>
                    <a:cs typeface="Times New Roman" panose="02020603050405020304" pitchFamily="18" charset="0"/>
                  </a:rPr>
                  <a:t>Operating conditions: 16 to 24 h/day, 5 days per week.</a:t>
                </a:r>
              </a:p>
              <a:p>
                <a:pPr algn="just"/>
                <a:r>
                  <a:rPr lang="en-US" sz="2400" dirty="0">
                    <a:latin typeface="Times New Roman" panose="02020603050405020304" pitchFamily="18" charset="0"/>
                    <a:cs typeface="Times New Roman" panose="02020603050405020304" pitchFamily="18" charset="0"/>
                  </a:rPr>
                  <a:t>Specify the synchronous belt drive system including driving and driven sprockets, bushings, and the belt.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90700" y="990600"/>
                <a:ext cx="8610600" cy="5562600"/>
              </a:xfrm>
              <a:blipFill>
                <a:blip r:embed="rId3"/>
                <a:stretch>
                  <a:fillRect l="-1133" t="-877" r="-1062"/>
                </a:stretch>
              </a:blipFill>
            </p:spPr>
            <p:txBody>
              <a:bodyPr/>
              <a:lstStyle/>
              <a:p>
                <a:r>
                  <a:rPr lang="en-PK">
                    <a:noFill/>
                  </a:rPr>
                  <a:t> </a:t>
                </a:r>
              </a:p>
            </p:txBody>
          </p:sp>
        </mc:Fallback>
      </mc:AlternateContent>
    </p:spTree>
    <p:extLst>
      <p:ext uri="{BB962C8B-B14F-4D97-AF65-F5344CB8AC3E}">
        <p14:creationId xmlns:p14="http://schemas.microsoft.com/office/powerpoint/2010/main" val="929224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17B0-D9F5-AD14-62C4-3C31897FADEE}"/>
              </a:ext>
            </a:extLst>
          </p:cNvPr>
          <p:cNvSpPr>
            <a:spLocks noGrp="1"/>
          </p:cNvSpPr>
          <p:nvPr>
            <p:ph type="title"/>
          </p:nvPr>
        </p:nvSpPr>
        <p:spPr>
          <a:xfrm>
            <a:off x="677334" y="609600"/>
            <a:ext cx="10607982" cy="1320800"/>
          </a:xfrm>
        </p:spPr>
        <p:txBody>
          <a:bodyPr/>
          <a:lstStyle/>
          <a:p>
            <a:r>
              <a:rPr lang="en-US" dirty="0"/>
              <a:t>Alternate Configurations for Synchronous Belt Drives</a:t>
            </a:r>
            <a:endParaRPr lang="en-PK" dirty="0"/>
          </a:p>
        </p:txBody>
      </p:sp>
      <p:pic>
        <p:nvPicPr>
          <p:cNvPr id="5" name="Content Placeholder 4">
            <a:extLst>
              <a:ext uri="{FF2B5EF4-FFF2-40B4-BE49-F238E27FC236}">
                <a16:creationId xmlns:a16="http://schemas.microsoft.com/office/drawing/2014/main" id="{67D71032-76E0-D566-D833-36C147D78F9E}"/>
              </a:ext>
            </a:extLst>
          </p:cNvPr>
          <p:cNvPicPr>
            <a:picLocks noGrp="1" noChangeAspect="1"/>
          </p:cNvPicPr>
          <p:nvPr>
            <p:ph idx="1"/>
          </p:nvPr>
        </p:nvPicPr>
        <p:blipFill>
          <a:blip r:embed="rId2"/>
          <a:stretch>
            <a:fillRect/>
          </a:stretch>
        </p:blipFill>
        <p:spPr>
          <a:xfrm>
            <a:off x="449464" y="1714260"/>
            <a:ext cx="6182588" cy="3429479"/>
          </a:xfrm>
        </p:spPr>
      </p:pic>
      <p:pic>
        <p:nvPicPr>
          <p:cNvPr id="7" name="Picture 6">
            <a:extLst>
              <a:ext uri="{FF2B5EF4-FFF2-40B4-BE49-F238E27FC236}">
                <a16:creationId xmlns:a16="http://schemas.microsoft.com/office/drawing/2014/main" id="{230EAE17-2B93-0E24-515E-BBA482CE8B67}"/>
              </a:ext>
            </a:extLst>
          </p:cNvPr>
          <p:cNvPicPr>
            <a:picLocks noChangeAspect="1"/>
          </p:cNvPicPr>
          <p:nvPr/>
        </p:nvPicPr>
        <p:blipFill>
          <a:blip r:embed="rId3"/>
          <a:stretch>
            <a:fillRect/>
          </a:stretch>
        </p:blipFill>
        <p:spPr>
          <a:xfrm>
            <a:off x="6239947" y="3035060"/>
            <a:ext cx="5620534" cy="3134162"/>
          </a:xfrm>
          <a:prstGeom prst="rect">
            <a:avLst/>
          </a:prstGeom>
        </p:spPr>
      </p:pic>
    </p:spTree>
    <p:extLst>
      <p:ext uri="{BB962C8B-B14F-4D97-AF65-F5344CB8AC3E}">
        <p14:creationId xmlns:p14="http://schemas.microsoft.com/office/powerpoint/2010/main" val="1482282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6DB6AFD-37E4-60C8-3599-6FACB0D78D4C}"/>
              </a:ext>
            </a:extLst>
          </p:cNvPr>
          <p:cNvPicPr>
            <a:picLocks noGrp="1" noChangeAspect="1"/>
          </p:cNvPicPr>
          <p:nvPr>
            <p:ph idx="1"/>
          </p:nvPr>
        </p:nvPicPr>
        <p:blipFill>
          <a:blip r:embed="rId2"/>
          <a:stretch>
            <a:fillRect/>
          </a:stretch>
        </p:blipFill>
        <p:spPr>
          <a:xfrm>
            <a:off x="677334" y="396661"/>
            <a:ext cx="5051954" cy="3996878"/>
          </a:xfrm>
        </p:spPr>
      </p:pic>
      <p:pic>
        <p:nvPicPr>
          <p:cNvPr id="7" name="Picture 6">
            <a:extLst>
              <a:ext uri="{FF2B5EF4-FFF2-40B4-BE49-F238E27FC236}">
                <a16:creationId xmlns:a16="http://schemas.microsoft.com/office/drawing/2014/main" id="{749394EA-A4C3-F6A5-44E2-A7590A08E1CF}"/>
              </a:ext>
            </a:extLst>
          </p:cNvPr>
          <p:cNvPicPr>
            <a:picLocks noChangeAspect="1"/>
          </p:cNvPicPr>
          <p:nvPr/>
        </p:nvPicPr>
        <p:blipFill>
          <a:blip r:embed="rId3"/>
          <a:stretch>
            <a:fillRect/>
          </a:stretch>
        </p:blipFill>
        <p:spPr>
          <a:xfrm>
            <a:off x="6462714" y="578105"/>
            <a:ext cx="5400718" cy="3815434"/>
          </a:xfrm>
          <a:prstGeom prst="rect">
            <a:avLst/>
          </a:prstGeom>
        </p:spPr>
      </p:pic>
      <p:sp>
        <p:nvSpPr>
          <p:cNvPr id="8" name="TextBox 7">
            <a:extLst>
              <a:ext uri="{FF2B5EF4-FFF2-40B4-BE49-F238E27FC236}">
                <a16:creationId xmlns:a16="http://schemas.microsoft.com/office/drawing/2014/main" id="{B780E09E-A4F7-A361-A97D-AB8877345C4C}"/>
              </a:ext>
            </a:extLst>
          </p:cNvPr>
          <p:cNvSpPr txBox="1"/>
          <p:nvPr/>
        </p:nvSpPr>
        <p:spPr>
          <a:xfrm>
            <a:off x="677334" y="4954146"/>
            <a:ext cx="10179719"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 tensioner may decrease the life of the belt and the belt manufacturer should be consulted.</a:t>
            </a:r>
            <a:endParaRPr lang="en-PK" dirty="0"/>
          </a:p>
        </p:txBody>
      </p:sp>
    </p:spTree>
    <p:extLst>
      <p:ext uri="{BB962C8B-B14F-4D97-AF65-F5344CB8AC3E}">
        <p14:creationId xmlns:p14="http://schemas.microsoft.com/office/powerpoint/2010/main" val="3187118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Horizontal 5">
            <a:extLst>
              <a:ext uri="{FF2B5EF4-FFF2-40B4-BE49-F238E27FC236}">
                <a16:creationId xmlns:a16="http://schemas.microsoft.com/office/drawing/2014/main" id="{35874D4B-B692-73B0-66AC-C79E12F8F87A}"/>
              </a:ext>
            </a:extLst>
          </p:cNvPr>
          <p:cNvSpPr/>
          <p:nvPr/>
        </p:nvSpPr>
        <p:spPr>
          <a:xfrm>
            <a:off x="0" y="2709080"/>
            <a:ext cx="10986448" cy="4148920"/>
          </a:xfrm>
          <a:prstGeom prst="horizontalScroll">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600" y="1066800"/>
            <a:ext cx="9657522" cy="5562600"/>
          </a:xfrm>
        </p:spPr>
        <p:txBody>
          <a:bodyPr>
            <a:normAutofit/>
          </a:bodyPr>
          <a:lstStyle/>
          <a:p>
            <a:pPr algn="just"/>
            <a:r>
              <a:rPr lang="en-US" sz="2400" dirty="0">
                <a:latin typeface="Times New Roman" panose="02020603050405020304" pitchFamily="18" charset="0"/>
                <a:cs typeface="Times New Roman" panose="02020603050405020304" pitchFamily="18" charset="0"/>
              </a:rPr>
              <a:t>Synchronous action is critical to the successful operation of such systems as printing, material handling, packaging, and assembly.</a:t>
            </a:r>
          </a:p>
          <a:p>
            <a:pPr algn="just"/>
            <a:r>
              <a:rPr lang="en-US" sz="2400" dirty="0">
                <a:latin typeface="Times New Roman" panose="02020603050405020304" pitchFamily="18" charset="0"/>
                <a:cs typeface="Times New Roman" panose="02020603050405020304" pitchFamily="18" charset="0"/>
              </a:rPr>
              <a:t>Synchronous belt drives are increasingly being considered for applications in which gear drives or chain drives had been used previously.</a:t>
            </a:r>
          </a:p>
          <a:p>
            <a:endParaRPr lang="en-US" dirty="0"/>
          </a:p>
        </p:txBody>
      </p:sp>
      <p:sp>
        <p:nvSpPr>
          <p:cNvPr id="5" name="TextBox 4">
            <a:extLst>
              <a:ext uri="{FF2B5EF4-FFF2-40B4-BE49-F238E27FC236}">
                <a16:creationId xmlns:a16="http://schemas.microsoft.com/office/drawing/2014/main" id="{B35F318C-6F8B-8E12-272E-C60D4ADD4E45}"/>
              </a:ext>
            </a:extLst>
          </p:cNvPr>
          <p:cNvSpPr txBox="1"/>
          <p:nvPr/>
        </p:nvSpPr>
        <p:spPr>
          <a:xfrm>
            <a:off x="642600" y="3848100"/>
            <a:ext cx="10235820" cy="1569660"/>
          </a:xfrm>
          <a:prstGeom prst="rect">
            <a:avLst/>
          </a:prstGeom>
          <a:noFill/>
        </p:spPr>
        <p:txBody>
          <a:bodyPr wrap="square">
            <a:spAutoFit/>
          </a:bodyPr>
          <a:lstStyle/>
          <a:p>
            <a:r>
              <a:rPr lang="en-US" sz="2400" b="0" i="0" dirty="0">
                <a:solidFill>
                  <a:srgbClr val="FF0000"/>
                </a:solidFill>
                <a:effectLst/>
                <a:latin typeface="Times New Roman" panose="02020603050405020304" pitchFamily="18" charset="0"/>
                <a:cs typeface="Times New Roman" panose="02020603050405020304" pitchFamily="18" charset="0"/>
              </a:rPr>
              <a:t>Because of the nature of synchronous belt mechanisms, they are also called ‘timing belt’ mechanisms. And they can be used in machinery where precision is very important. At power transmission of 3D printers, robotic mechanisms, synchronous belt drive mechanisms are generally used.</a:t>
            </a:r>
            <a:endParaRPr lang="en-PK" sz="24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337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5ED8-3B80-ACA2-7960-293C7BB98934}"/>
              </a:ext>
            </a:extLst>
          </p:cNvPr>
          <p:cNvSpPr>
            <a:spLocks noGrp="1"/>
          </p:cNvSpPr>
          <p:nvPr>
            <p:ph type="title"/>
          </p:nvPr>
        </p:nvSpPr>
        <p:spPr/>
        <p:txBody>
          <a:bodyPr/>
          <a:lstStyle/>
          <a:p>
            <a:r>
              <a:rPr lang="en-US" dirty="0"/>
              <a:t>	Twin Power Belts</a:t>
            </a:r>
            <a:endParaRPr lang="en-PK" dirty="0"/>
          </a:p>
        </p:txBody>
      </p:sp>
      <p:pic>
        <p:nvPicPr>
          <p:cNvPr id="5" name="Content Placeholder 4">
            <a:extLst>
              <a:ext uri="{FF2B5EF4-FFF2-40B4-BE49-F238E27FC236}">
                <a16:creationId xmlns:a16="http://schemas.microsoft.com/office/drawing/2014/main" id="{7F060827-EA66-709F-E57E-ACC252382BC1}"/>
              </a:ext>
            </a:extLst>
          </p:cNvPr>
          <p:cNvPicPr>
            <a:picLocks noGrp="1" noChangeAspect="1"/>
          </p:cNvPicPr>
          <p:nvPr>
            <p:ph idx="1"/>
          </p:nvPr>
        </p:nvPicPr>
        <p:blipFill>
          <a:blip r:embed="rId2"/>
          <a:stretch>
            <a:fillRect/>
          </a:stretch>
        </p:blipFill>
        <p:spPr>
          <a:xfrm>
            <a:off x="320011" y="1945860"/>
            <a:ext cx="4782217" cy="2981741"/>
          </a:xfrm>
        </p:spPr>
      </p:pic>
      <p:pic>
        <p:nvPicPr>
          <p:cNvPr id="7" name="Picture 6">
            <a:extLst>
              <a:ext uri="{FF2B5EF4-FFF2-40B4-BE49-F238E27FC236}">
                <a16:creationId xmlns:a16="http://schemas.microsoft.com/office/drawing/2014/main" id="{228E70AF-5A8C-C7F6-4B59-8D15C15C6E68}"/>
              </a:ext>
            </a:extLst>
          </p:cNvPr>
          <p:cNvPicPr>
            <a:picLocks noChangeAspect="1"/>
          </p:cNvPicPr>
          <p:nvPr/>
        </p:nvPicPr>
        <p:blipFill>
          <a:blip r:embed="rId3"/>
          <a:stretch>
            <a:fillRect/>
          </a:stretch>
        </p:blipFill>
        <p:spPr>
          <a:xfrm>
            <a:off x="5936566" y="1418344"/>
            <a:ext cx="5935423" cy="4283164"/>
          </a:xfrm>
          <a:prstGeom prst="rect">
            <a:avLst/>
          </a:prstGeom>
        </p:spPr>
      </p:pic>
      <p:sp>
        <p:nvSpPr>
          <p:cNvPr id="8" name="TextBox 7">
            <a:extLst>
              <a:ext uri="{FF2B5EF4-FFF2-40B4-BE49-F238E27FC236}">
                <a16:creationId xmlns:a16="http://schemas.microsoft.com/office/drawing/2014/main" id="{68D2FDD9-D551-C1B4-ABBE-B800021E2908}"/>
              </a:ext>
            </a:extLst>
          </p:cNvPr>
          <p:cNvSpPr txBox="1"/>
          <p:nvPr/>
        </p:nvSpPr>
        <p:spPr>
          <a:xfrm>
            <a:off x="677334" y="5514535"/>
            <a:ext cx="4302629" cy="369332"/>
          </a:xfrm>
          <a:prstGeom prst="rect">
            <a:avLst/>
          </a:prstGeom>
          <a:noFill/>
        </p:spPr>
        <p:txBody>
          <a:bodyPr wrap="square" rtlCol="0">
            <a:spAutoFit/>
          </a:bodyPr>
          <a:lstStyle/>
          <a:p>
            <a:r>
              <a:rPr lang="en-US" b="1" dirty="0"/>
              <a:t>Serpentine Belt drive configurations</a:t>
            </a:r>
            <a:endParaRPr lang="en-PK" b="1" dirty="0"/>
          </a:p>
        </p:txBody>
      </p:sp>
    </p:spTree>
    <p:extLst>
      <p:ext uri="{BB962C8B-B14F-4D97-AF65-F5344CB8AC3E}">
        <p14:creationId xmlns:p14="http://schemas.microsoft.com/office/powerpoint/2010/main" val="296493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36CD2-761E-6D21-E797-376F4E45F487}"/>
              </a:ext>
            </a:extLst>
          </p:cNvPr>
          <p:cNvSpPr>
            <a:spLocks noGrp="1"/>
          </p:cNvSpPr>
          <p:nvPr>
            <p:ph type="title"/>
          </p:nvPr>
        </p:nvSpPr>
        <p:spPr/>
        <p:txBody>
          <a:bodyPr/>
          <a:lstStyle/>
          <a:p>
            <a:r>
              <a:rPr lang="en-US" b="0" i="0" dirty="0">
                <a:solidFill>
                  <a:srgbClr val="000000"/>
                </a:solidFill>
                <a:effectLst/>
                <a:latin typeface="Source Sans Pro" panose="020B0503030403020204" pitchFamily="34" charset="0"/>
              </a:rPr>
              <a:t>Do all cars have serpentine belts?</a:t>
            </a:r>
            <a:endParaRPr lang="en-PK" dirty="0"/>
          </a:p>
        </p:txBody>
      </p:sp>
      <p:sp>
        <p:nvSpPr>
          <p:cNvPr id="3" name="Content Placeholder 2">
            <a:extLst>
              <a:ext uri="{FF2B5EF4-FFF2-40B4-BE49-F238E27FC236}">
                <a16:creationId xmlns:a16="http://schemas.microsoft.com/office/drawing/2014/main" id="{D6CBB0B9-C4AA-3CDB-ACF4-7F95EFD47720}"/>
              </a:ext>
            </a:extLst>
          </p:cNvPr>
          <p:cNvSpPr>
            <a:spLocks noGrp="1"/>
          </p:cNvSpPr>
          <p:nvPr>
            <p:ph idx="1"/>
          </p:nvPr>
        </p:nvSpPr>
        <p:spPr>
          <a:xfrm>
            <a:off x="561587" y="1488613"/>
            <a:ext cx="5654018" cy="5027934"/>
          </a:xfrm>
        </p:spPr>
        <p:txBody>
          <a:bodyPr>
            <a:normAutofit fontScale="32500" lnSpcReduction="20000"/>
          </a:bodyPr>
          <a:lstStyle/>
          <a:p>
            <a:pPr algn="just" fontAlgn="base"/>
            <a:r>
              <a:rPr lang="en-US" sz="5000" b="0" i="0" dirty="0">
                <a:solidFill>
                  <a:srgbClr val="FF0000"/>
                </a:solidFill>
                <a:effectLst/>
                <a:latin typeface="Century Schoolbook" panose="02040604050505020304" pitchFamily="18" charset="0"/>
              </a:rPr>
              <a:t>Most modern vehicles do have serpentine belts</a:t>
            </a:r>
            <a:r>
              <a:rPr lang="en-US" sz="5000" b="0" i="0" dirty="0">
                <a:solidFill>
                  <a:srgbClr val="000000"/>
                </a:solidFill>
                <a:effectLst/>
                <a:latin typeface="Century Schoolbook" panose="02040604050505020304" pitchFamily="18" charset="0"/>
              </a:rPr>
              <a:t>, but older models can have v-belts. The serpentine belt is a single, continuous belt that operates multiple devices in an engine including the alternator, air conditioner, water pump, and power steering pump. In engines that have v-belts.</a:t>
            </a:r>
          </a:p>
          <a:p>
            <a:pPr algn="just" fontAlgn="base"/>
            <a:r>
              <a:rPr lang="en-US" sz="5000" dirty="0">
                <a:solidFill>
                  <a:srgbClr val="000000"/>
                </a:solidFill>
                <a:latin typeface="Century Schoolbook" panose="02040604050505020304" pitchFamily="18" charset="0"/>
              </a:rPr>
              <a:t>I</a:t>
            </a:r>
            <a:r>
              <a:rPr lang="en-US" sz="5000" b="0" i="0" dirty="0">
                <a:solidFill>
                  <a:srgbClr val="000000"/>
                </a:solidFill>
                <a:effectLst/>
                <a:latin typeface="Century Schoolbook" panose="02040604050505020304" pitchFamily="18" charset="0"/>
              </a:rPr>
              <a:t>ndividual belts operate these components and the automobile can have up to four different belts.</a:t>
            </a:r>
          </a:p>
          <a:p>
            <a:pPr algn="just" fontAlgn="base"/>
            <a:r>
              <a:rPr lang="en-US" sz="5000" b="0" i="0" dirty="0">
                <a:solidFill>
                  <a:srgbClr val="000000"/>
                </a:solidFill>
                <a:effectLst/>
                <a:highlight>
                  <a:srgbClr val="00FF00"/>
                </a:highlight>
                <a:latin typeface="Century Schoolbook" panose="02040604050505020304" pitchFamily="18" charset="0"/>
              </a:rPr>
              <a:t>The advantage of a serpentine belt is its efficiency. </a:t>
            </a:r>
          </a:p>
          <a:p>
            <a:pPr algn="just" fontAlgn="base"/>
            <a:r>
              <a:rPr lang="en-US" sz="5000" b="0" i="0" dirty="0">
                <a:solidFill>
                  <a:srgbClr val="000000"/>
                </a:solidFill>
                <a:effectLst/>
                <a:highlight>
                  <a:srgbClr val="00FF00"/>
                </a:highlight>
                <a:latin typeface="Century Schoolbook" panose="02040604050505020304" pitchFamily="18" charset="0"/>
              </a:rPr>
              <a:t>Having a single belt increases fuel economy and available power. </a:t>
            </a:r>
          </a:p>
          <a:p>
            <a:pPr algn="just" fontAlgn="base"/>
            <a:r>
              <a:rPr lang="en-US" sz="5000" b="0" i="0" dirty="0">
                <a:solidFill>
                  <a:srgbClr val="000000"/>
                </a:solidFill>
                <a:effectLst/>
                <a:highlight>
                  <a:srgbClr val="FFFF00"/>
                </a:highlight>
                <a:latin typeface="Century Schoolbook" panose="02040604050505020304" pitchFamily="18" charset="0"/>
              </a:rPr>
              <a:t>The disadvantage of a serpentine belt is if it breaks several critical functions of the engine are lost and the engine will conk out leaving you stranded.</a:t>
            </a:r>
          </a:p>
          <a:p>
            <a:endParaRPr lang="en-PK" dirty="0"/>
          </a:p>
        </p:txBody>
      </p:sp>
      <p:pic>
        <p:nvPicPr>
          <p:cNvPr id="5" name="Picture 4">
            <a:extLst>
              <a:ext uri="{FF2B5EF4-FFF2-40B4-BE49-F238E27FC236}">
                <a16:creationId xmlns:a16="http://schemas.microsoft.com/office/drawing/2014/main" id="{346560A1-EF98-5368-7D67-D0FA3EED215E}"/>
              </a:ext>
            </a:extLst>
          </p:cNvPr>
          <p:cNvPicPr>
            <a:picLocks noChangeAspect="1"/>
          </p:cNvPicPr>
          <p:nvPr/>
        </p:nvPicPr>
        <p:blipFill rotWithShape="1">
          <a:blip r:embed="rId2"/>
          <a:srcRect l="7251" r="4381" b="6330"/>
          <a:stretch/>
        </p:blipFill>
        <p:spPr>
          <a:xfrm>
            <a:off x="6215605" y="1361622"/>
            <a:ext cx="5976395" cy="5496377"/>
          </a:xfrm>
          <a:prstGeom prst="rect">
            <a:avLst/>
          </a:prstGeom>
        </p:spPr>
      </p:pic>
    </p:spTree>
    <p:extLst>
      <p:ext uri="{BB962C8B-B14F-4D97-AF65-F5344CB8AC3E}">
        <p14:creationId xmlns:p14="http://schemas.microsoft.com/office/powerpoint/2010/main" val="722617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A4B565-49DE-3959-941A-0FACA861F889}"/>
              </a:ext>
            </a:extLst>
          </p:cNvPr>
          <p:cNvSpPr>
            <a:spLocks noGrp="1"/>
          </p:cNvSpPr>
          <p:nvPr>
            <p:ph type="ctrTitle"/>
          </p:nvPr>
        </p:nvSpPr>
        <p:spPr/>
        <p:txBody>
          <a:bodyPr/>
          <a:lstStyle/>
          <a:p>
            <a:r>
              <a:rPr lang="en-US" b="1" dirty="0"/>
              <a:t>CHAIN DRIVES</a:t>
            </a:r>
            <a:br>
              <a:rPr lang="en-US" dirty="0"/>
            </a:br>
            <a:endParaRPr lang="en-PK" dirty="0"/>
          </a:p>
        </p:txBody>
      </p:sp>
    </p:spTree>
    <p:extLst>
      <p:ext uri="{BB962C8B-B14F-4D97-AF65-F5344CB8AC3E}">
        <p14:creationId xmlns:p14="http://schemas.microsoft.com/office/powerpoint/2010/main" val="1979533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86047" y="609600"/>
            <a:ext cx="6487955" cy="1320800"/>
          </a:xfrm>
        </p:spPr>
        <p:txBody>
          <a:bodyPr>
            <a:normAutofit/>
          </a:bodyPr>
          <a:lstStyle/>
          <a:p>
            <a:r>
              <a:rPr lang="en-US"/>
              <a:t>Chain Drives</a:t>
            </a:r>
          </a:p>
        </p:txBody>
      </p:sp>
      <p:pic>
        <p:nvPicPr>
          <p:cNvPr id="5" name="Picture 4">
            <a:extLst>
              <a:ext uri="{FF2B5EF4-FFF2-40B4-BE49-F238E27FC236}">
                <a16:creationId xmlns:a16="http://schemas.microsoft.com/office/drawing/2014/main" id="{7CD638D3-3D34-C538-FABB-91EA344A85EA}"/>
              </a:ext>
            </a:extLst>
          </p:cNvPr>
          <p:cNvPicPr>
            <a:picLocks noChangeAspect="1"/>
          </p:cNvPicPr>
          <p:nvPr/>
        </p:nvPicPr>
        <p:blipFill>
          <a:blip r:embed="rId3">
            <a:duotone>
              <a:prstClr val="black"/>
              <a:schemeClr val="tx2">
                <a:tint val="45000"/>
                <a:satMod val="400000"/>
              </a:schemeClr>
            </a:duotone>
          </a:blip>
          <a:srcRect l="37027" r="40607"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 name="Content Placeholder 1"/>
          <p:cNvSpPr>
            <a:spLocks noGrp="1"/>
          </p:cNvSpPr>
          <p:nvPr>
            <p:ph idx="1"/>
          </p:nvPr>
        </p:nvSpPr>
        <p:spPr>
          <a:xfrm>
            <a:off x="2148841" y="1630680"/>
            <a:ext cx="9250680" cy="4410683"/>
          </a:xfrm>
        </p:spPr>
        <p:txBody>
          <a:bodyPr>
            <a:normAutofit/>
          </a:bodyPr>
          <a:lstStyle/>
          <a:p>
            <a:r>
              <a:rPr lang="en-US" dirty="0"/>
              <a:t>When transmitting power between rotating shafts, the chain engages mating-toothed wheels, called sprockets.</a:t>
            </a:r>
          </a:p>
          <a:p>
            <a:r>
              <a:rPr lang="en-US" dirty="0"/>
              <a:t>The most common type of chain is the </a:t>
            </a:r>
            <a:r>
              <a:rPr lang="en-US" i="1" dirty="0"/>
              <a:t>roller chain, </a:t>
            </a:r>
            <a:r>
              <a:rPr lang="en-US" dirty="0"/>
              <a:t>in which the roller on each pin provides exceptionally low friction between the chain and the sprockets.</a:t>
            </a:r>
          </a:p>
        </p:txBody>
      </p:sp>
    </p:spTree>
    <p:extLst>
      <p:ext uri="{BB962C8B-B14F-4D97-AF65-F5344CB8AC3E}">
        <p14:creationId xmlns:p14="http://schemas.microsoft.com/office/powerpoint/2010/main" val="41112069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Roller Chain</a:t>
            </a:r>
          </a:p>
        </p:txBody>
      </p:sp>
      <p:sp>
        <p:nvSpPr>
          <p:cNvPr id="2" name="Content Placeholder 1"/>
          <p:cNvSpPr>
            <a:spLocks noGrp="1"/>
          </p:cNvSpPr>
          <p:nvPr>
            <p:ph idx="1"/>
          </p:nvPr>
        </p:nvSpPr>
        <p:spPr>
          <a:xfrm>
            <a:off x="824131" y="990600"/>
            <a:ext cx="9796975" cy="5562600"/>
          </a:xfrm>
        </p:spPr>
        <p:txBody>
          <a:bodyPr>
            <a:normAutofit/>
          </a:bodyPr>
          <a:lstStyle/>
          <a:p>
            <a:pPr algn="just"/>
            <a:r>
              <a:rPr lang="en-US" sz="2400" dirty="0"/>
              <a:t>Roller chain is classified by its </a:t>
            </a:r>
            <a:r>
              <a:rPr lang="en-US" sz="2400" i="1" dirty="0"/>
              <a:t>pitch, </a:t>
            </a:r>
            <a:r>
              <a:rPr lang="en-US" sz="2400" dirty="0"/>
              <a:t>the distance between corresponding parts of adjacent links.</a:t>
            </a:r>
          </a:p>
          <a:p>
            <a:pPr algn="just"/>
            <a:r>
              <a:rPr lang="en-US" sz="2400" dirty="0"/>
              <a:t>U.S. Standard roller chain carries a size designation from 40 to 240.</a:t>
            </a:r>
          </a:p>
          <a:p>
            <a:pPr algn="just"/>
            <a:r>
              <a:rPr lang="en-US" sz="2400" dirty="0"/>
              <a:t>For example, the no. 100 chain has a pitch of 10/8 or 1-1/4 in.</a:t>
            </a:r>
          </a:p>
          <a:p>
            <a:pPr algn="just"/>
            <a:r>
              <a:rPr lang="en-US" sz="2400" dirty="0"/>
              <a:t>The average tensile strengths of the various chain sizes are also listed in Table 7–12.</a:t>
            </a:r>
          </a:p>
          <a:p>
            <a:pPr algn="just"/>
            <a:r>
              <a:rPr lang="en-US" sz="2400" dirty="0"/>
              <a:t>ISO standards define several different chain types, data for three of which are listed in Table 7–13.</a:t>
            </a:r>
          </a:p>
        </p:txBody>
      </p:sp>
    </p:spTree>
    <p:extLst>
      <p:ext uri="{BB962C8B-B14F-4D97-AF65-F5344CB8AC3E}">
        <p14:creationId xmlns:p14="http://schemas.microsoft.com/office/powerpoint/2010/main" val="37114322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C907A63-2E87-456A-BF73-2BDADBE4DC2F}"/>
              </a:ext>
            </a:extLst>
          </p:cNvPr>
          <p:cNvPicPr>
            <a:picLocks noGrp="1" noChangeAspect="1"/>
          </p:cNvPicPr>
          <p:nvPr>
            <p:ph idx="1"/>
          </p:nvPr>
        </p:nvPicPr>
        <p:blipFill>
          <a:blip r:embed="rId2"/>
          <a:stretch>
            <a:fillRect/>
          </a:stretch>
        </p:blipFill>
        <p:spPr>
          <a:xfrm>
            <a:off x="328539" y="1373413"/>
            <a:ext cx="11534922" cy="4934384"/>
          </a:xfrm>
        </p:spPr>
      </p:pic>
      <p:sp>
        <p:nvSpPr>
          <p:cNvPr id="6" name="Title 2">
            <a:extLst>
              <a:ext uri="{FF2B5EF4-FFF2-40B4-BE49-F238E27FC236}">
                <a16:creationId xmlns:a16="http://schemas.microsoft.com/office/drawing/2014/main" id="{79D78532-B9E5-4867-B6AA-8902F3908490}"/>
              </a:ext>
            </a:extLst>
          </p:cNvPr>
          <p:cNvSpPr>
            <a:spLocks noGrp="1"/>
          </p:cNvSpPr>
          <p:nvPr>
            <p:ph type="title"/>
          </p:nvPr>
        </p:nvSpPr>
        <p:spPr>
          <a:xfrm>
            <a:off x="677863" y="609600"/>
            <a:ext cx="8596312" cy="1320800"/>
          </a:xfrm>
        </p:spPr>
        <p:txBody>
          <a:bodyPr>
            <a:noAutofit/>
          </a:bodyPr>
          <a:lstStyle/>
          <a:p>
            <a:r>
              <a:rPr lang="en-US" sz="4000" dirty="0"/>
              <a:t>Roller Chain</a:t>
            </a:r>
          </a:p>
        </p:txBody>
      </p:sp>
    </p:spTree>
    <p:extLst>
      <p:ext uri="{BB962C8B-B14F-4D97-AF65-F5344CB8AC3E}">
        <p14:creationId xmlns:p14="http://schemas.microsoft.com/office/powerpoint/2010/main" val="2773555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99468" y="1780661"/>
            <a:ext cx="2686555" cy="1463472"/>
          </a:xfrm>
        </p:spPr>
        <p:txBody>
          <a:bodyPr anchor="t">
            <a:normAutofit/>
          </a:bodyPr>
          <a:lstStyle/>
          <a:p>
            <a:r>
              <a:rPr lang="en-US" sz="4200">
                <a:solidFill>
                  <a:schemeClr val="bg1"/>
                </a:solidFill>
              </a:rPr>
              <a:t>Chain Drives</a:t>
            </a:r>
          </a:p>
        </p:txBody>
      </p:sp>
      <p:sp>
        <p:nvSpPr>
          <p:cNvPr id="2" name="Content Placeholder 1"/>
          <p:cNvSpPr>
            <a:spLocks noGrp="1"/>
          </p:cNvSpPr>
          <p:nvPr>
            <p:ph idx="1"/>
          </p:nvPr>
        </p:nvSpPr>
        <p:spPr>
          <a:xfrm>
            <a:off x="2099467" y="3383122"/>
            <a:ext cx="2686554" cy="2793251"/>
          </a:xfrm>
        </p:spPr>
        <p:txBody>
          <a:bodyPr anchor="t">
            <a:normAutofit/>
          </a:bodyPr>
          <a:lstStyle/>
          <a:p>
            <a:pPr marL="0" indent="0">
              <a:buNone/>
            </a:pPr>
            <a:r>
              <a:rPr lang="en-US" sz="1700">
                <a:solidFill>
                  <a:schemeClr val="bg1"/>
                </a:solidFill>
              </a:rPr>
              <a:t>A chain is a power transmission element made as a series of pin-connected links. The design provides for flexibility while enabling the chain to transmit large tensile forces.</a:t>
            </a:r>
          </a:p>
        </p:txBody>
      </p:sp>
      <p:pic>
        <p:nvPicPr>
          <p:cNvPr id="4" name="Picture 3">
            <a:extLst>
              <a:ext uri="{FF2B5EF4-FFF2-40B4-BE49-F238E27FC236}">
                <a16:creationId xmlns:a16="http://schemas.microsoft.com/office/drawing/2014/main" id="{F09E00EE-9370-414D-AB31-9A3F1D422AD9}"/>
              </a:ext>
            </a:extLst>
          </p:cNvPr>
          <p:cNvPicPr>
            <a:picLocks noChangeAspect="1"/>
          </p:cNvPicPr>
          <p:nvPr/>
        </p:nvPicPr>
        <p:blipFill>
          <a:blip r:embed="rId3"/>
          <a:stretch>
            <a:fillRect/>
          </a:stretch>
        </p:blipFill>
        <p:spPr>
          <a:xfrm>
            <a:off x="2070312" y="165606"/>
            <a:ext cx="8022220" cy="6157053"/>
          </a:xfrm>
          <a:prstGeom prst="rect">
            <a:avLst/>
          </a:prstGeom>
        </p:spPr>
      </p:pic>
    </p:spTree>
    <p:extLst>
      <p:ext uri="{BB962C8B-B14F-4D97-AF65-F5344CB8AC3E}">
        <p14:creationId xmlns:p14="http://schemas.microsoft.com/office/powerpoint/2010/main" val="32752178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14A02E7-04AD-4F3B-AC14-A23FFBAD2479}"/>
              </a:ext>
            </a:extLst>
          </p:cNvPr>
          <p:cNvPicPr>
            <a:picLocks noGrp="1" noChangeAspect="1"/>
          </p:cNvPicPr>
          <p:nvPr>
            <p:ph idx="1"/>
          </p:nvPr>
        </p:nvPicPr>
        <p:blipFill>
          <a:blip r:embed="rId2"/>
          <a:stretch>
            <a:fillRect/>
          </a:stretch>
        </p:blipFill>
        <p:spPr>
          <a:xfrm>
            <a:off x="4409510" y="1814909"/>
            <a:ext cx="7782490" cy="4650219"/>
          </a:xfrm>
          <a:prstGeom prst="rect">
            <a:avLst/>
          </a:prstGeom>
        </p:spPr>
      </p:pic>
      <p:pic>
        <p:nvPicPr>
          <p:cNvPr id="7" name="Picture 6">
            <a:extLst>
              <a:ext uri="{FF2B5EF4-FFF2-40B4-BE49-F238E27FC236}">
                <a16:creationId xmlns:a16="http://schemas.microsoft.com/office/drawing/2014/main" id="{47A432CC-73C2-4DE7-9339-A95820404B0D}"/>
              </a:ext>
            </a:extLst>
          </p:cNvPr>
          <p:cNvPicPr>
            <a:picLocks noChangeAspect="1"/>
          </p:cNvPicPr>
          <p:nvPr/>
        </p:nvPicPr>
        <p:blipFill>
          <a:blip r:embed="rId3"/>
          <a:stretch>
            <a:fillRect/>
          </a:stretch>
        </p:blipFill>
        <p:spPr>
          <a:xfrm>
            <a:off x="540895" y="271997"/>
            <a:ext cx="5798881" cy="3236584"/>
          </a:xfrm>
          <a:prstGeom prst="rect">
            <a:avLst/>
          </a:prstGeom>
        </p:spPr>
      </p:pic>
    </p:spTree>
    <p:extLst>
      <p:ext uri="{BB962C8B-B14F-4D97-AF65-F5344CB8AC3E}">
        <p14:creationId xmlns:p14="http://schemas.microsoft.com/office/powerpoint/2010/main" val="3890233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027B15-6A24-4122-8725-C81A65BF7E6B}"/>
              </a:ext>
            </a:extLst>
          </p:cNvPr>
          <p:cNvPicPr>
            <a:picLocks noGrp="1" noChangeAspect="1"/>
          </p:cNvPicPr>
          <p:nvPr>
            <p:ph idx="1"/>
          </p:nvPr>
        </p:nvPicPr>
        <p:blipFill>
          <a:blip r:embed="rId2"/>
          <a:stretch>
            <a:fillRect/>
          </a:stretch>
        </p:blipFill>
        <p:spPr>
          <a:xfrm>
            <a:off x="317219" y="647114"/>
            <a:ext cx="11557562" cy="5884985"/>
          </a:xfrm>
        </p:spPr>
      </p:pic>
    </p:spTree>
    <p:extLst>
      <p:ext uri="{BB962C8B-B14F-4D97-AF65-F5344CB8AC3E}">
        <p14:creationId xmlns:p14="http://schemas.microsoft.com/office/powerpoint/2010/main" val="982168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3429000" cy="990600"/>
          </a:xfrm>
        </p:spPr>
        <p:txBody>
          <a:bodyPr>
            <a:noAutofit/>
          </a:bodyPr>
          <a:lstStyle/>
          <a:p>
            <a:r>
              <a:rPr lang="en-US" sz="4000" dirty="0"/>
              <a:t>Roller Chains</a:t>
            </a:r>
          </a:p>
        </p:txBody>
      </p:sp>
      <p:pic>
        <p:nvPicPr>
          <p:cNvPr id="4" name="Picture 3">
            <a:extLst>
              <a:ext uri="{FF2B5EF4-FFF2-40B4-BE49-F238E27FC236}">
                <a16:creationId xmlns:a16="http://schemas.microsoft.com/office/drawing/2014/main" id="{BF5957BF-698F-4B35-901E-BB95D00DCB45}"/>
              </a:ext>
            </a:extLst>
          </p:cNvPr>
          <p:cNvPicPr>
            <a:picLocks noChangeAspect="1"/>
          </p:cNvPicPr>
          <p:nvPr/>
        </p:nvPicPr>
        <p:blipFill>
          <a:blip r:embed="rId3"/>
          <a:stretch>
            <a:fillRect/>
          </a:stretch>
        </p:blipFill>
        <p:spPr>
          <a:xfrm>
            <a:off x="4929187" y="40023"/>
            <a:ext cx="5992774" cy="6777955"/>
          </a:xfrm>
          <a:prstGeom prst="rect">
            <a:avLst/>
          </a:prstGeom>
        </p:spPr>
      </p:pic>
    </p:spTree>
    <p:extLst>
      <p:ext uri="{BB962C8B-B14F-4D97-AF65-F5344CB8AC3E}">
        <p14:creationId xmlns:p14="http://schemas.microsoft.com/office/powerpoint/2010/main" val="30483766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A8161B-7420-9AB6-DA91-25692476AA70}"/>
              </a:ext>
            </a:extLst>
          </p:cNvPr>
          <p:cNvPicPr>
            <a:picLocks noGrp="1" noChangeAspect="1"/>
          </p:cNvPicPr>
          <p:nvPr>
            <p:ph idx="1"/>
          </p:nvPr>
        </p:nvPicPr>
        <p:blipFill>
          <a:blip r:embed="rId2"/>
          <a:stretch>
            <a:fillRect/>
          </a:stretch>
        </p:blipFill>
        <p:spPr>
          <a:xfrm>
            <a:off x="6096000" y="3105672"/>
            <a:ext cx="6077798" cy="3591426"/>
          </a:xfrm>
        </p:spPr>
      </p:pic>
      <p:sp>
        <p:nvSpPr>
          <p:cNvPr id="7" name="TextBox 6">
            <a:extLst>
              <a:ext uri="{FF2B5EF4-FFF2-40B4-BE49-F238E27FC236}">
                <a16:creationId xmlns:a16="http://schemas.microsoft.com/office/drawing/2014/main" id="{EC0D0A11-C5FC-65FF-7157-7F397D1FFB1E}"/>
              </a:ext>
            </a:extLst>
          </p:cNvPr>
          <p:cNvSpPr txBox="1"/>
          <p:nvPr/>
        </p:nvSpPr>
        <p:spPr>
          <a:xfrm>
            <a:off x="344347" y="160902"/>
            <a:ext cx="10848371" cy="2862322"/>
          </a:xfrm>
          <a:prstGeom prst="rect">
            <a:avLst/>
          </a:prstGeom>
          <a:noFill/>
        </p:spPr>
        <p:txBody>
          <a:bodyPr wrap="square">
            <a:spAutoFit/>
          </a:bodyPr>
          <a:lstStyle/>
          <a:p>
            <a:pPr marL="285750" indent="-285750">
              <a:buFont typeface="Wingdings" panose="05000000000000000000" pitchFamily="2" charset="2"/>
              <a:buChar char="Ø"/>
            </a:pPr>
            <a:r>
              <a:rPr lang="en-US" b="0" i="0" dirty="0">
                <a:solidFill>
                  <a:srgbClr val="444444"/>
                </a:solidFill>
                <a:effectLst/>
                <a:latin typeface="Helvetica" panose="020B0604020202020204" pitchFamily="34" charset="0"/>
              </a:rPr>
              <a:t>If you look at the front of the engine under the timing cover,  you’ll find a tooth belt in some cases (although in most current vehicles, this belt is replaced by a chain). </a:t>
            </a:r>
          </a:p>
          <a:p>
            <a:pPr marL="285750" indent="-285750">
              <a:buFont typeface="Wingdings" panose="05000000000000000000" pitchFamily="2" charset="2"/>
              <a:buChar char="Ø"/>
            </a:pPr>
            <a:endParaRPr lang="en-US" dirty="0">
              <a:solidFill>
                <a:srgbClr val="444444"/>
              </a:solidFill>
              <a:latin typeface="Helvetica" panose="020B0604020202020204" pitchFamily="34" charset="0"/>
            </a:endParaRPr>
          </a:p>
          <a:p>
            <a:pPr marL="285750" indent="-285750">
              <a:buFont typeface="Wingdings" panose="05000000000000000000" pitchFamily="2" charset="2"/>
              <a:buChar char="Ø"/>
            </a:pPr>
            <a:r>
              <a:rPr lang="en-US" b="0" i="0" dirty="0">
                <a:solidFill>
                  <a:srgbClr val="444444"/>
                </a:solidFill>
                <a:effectLst/>
                <a:latin typeface="Helvetica" panose="020B0604020202020204" pitchFamily="34" charset="0"/>
              </a:rPr>
              <a:t>It’s attached to the crankshaft and camshaft via several pulleys. Also called a </a:t>
            </a:r>
            <a:r>
              <a:rPr lang="en-US" b="0" i="0" dirty="0" err="1">
                <a:solidFill>
                  <a:srgbClr val="444444"/>
                </a:solidFill>
                <a:effectLst/>
                <a:latin typeface="Helvetica" panose="020B0604020202020204" pitchFamily="34" charset="0"/>
              </a:rPr>
              <a:t>gilmer</a:t>
            </a:r>
            <a:r>
              <a:rPr lang="en-US" b="0" i="0" dirty="0">
                <a:solidFill>
                  <a:srgbClr val="444444"/>
                </a:solidFill>
                <a:effectLst/>
                <a:latin typeface="Helvetica" panose="020B0604020202020204" pitchFamily="34" charset="0"/>
              </a:rPr>
              <a:t> drive belt many years ago</a:t>
            </a:r>
            <a:r>
              <a:rPr lang="en-US" dirty="0">
                <a:solidFill>
                  <a:srgbClr val="444444"/>
                </a:solidFill>
                <a:latin typeface="Helvetica" panose="020B0604020202020204" pitchFamily="34" charset="0"/>
              </a:rPr>
              <a:t>.</a:t>
            </a:r>
          </a:p>
          <a:p>
            <a:pPr marL="285750" indent="-285750">
              <a:buFont typeface="Wingdings" panose="05000000000000000000" pitchFamily="2" charset="2"/>
              <a:buChar char="Ø"/>
            </a:pPr>
            <a:endParaRPr lang="en-US" b="0" i="0" dirty="0">
              <a:solidFill>
                <a:srgbClr val="444444"/>
              </a:solidFill>
              <a:effectLst/>
              <a:latin typeface="Helvetica" panose="020B0604020202020204" pitchFamily="34" charset="0"/>
            </a:endParaRPr>
          </a:p>
          <a:p>
            <a:pPr marL="285750" indent="-285750">
              <a:buFont typeface="Wingdings" panose="05000000000000000000" pitchFamily="2" charset="2"/>
              <a:buChar char="Ø"/>
            </a:pPr>
            <a:r>
              <a:rPr lang="en-US" dirty="0">
                <a:solidFill>
                  <a:srgbClr val="FF0000"/>
                </a:solidFill>
                <a:latin typeface="Helvetica" panose="020B0604020202020204" pitchFamily="34" charset="0"/>
              </a:rPr>
              <a:t>T</a:t>
            </a:r>
            <a:r>
              <a:rPr lang="en-US" b="0" i="0" dirty="0">
                <a:solidFill>
                  <a:srgbClr val="FF0000"/>
                </a:solidFill>
                <a:effectLst/>
                <a:latin typeface="Helvetica" panose="020B0604020202020204" pitchFamily="34" charset="0"/>
              </a:rPr>
              <a:t>he timing belt has two jobs. </a:t>
            </a:r>
          </a:p>
          <a:p>
            <a:pPr marL="342900" indent="-342900">
              <a:buFont typeface="+mj-lt"/>
              <a:buAutoNum type="arabicPeriod"/>
            </a:pPr>
            <a:r>
              <a:rPr lang="en-US" b="0" i="0" dirty="0">
                <a:solidFill>
                  <a:srgbClr val="FF0000"/>
                </a:solidFill>
                <a:effectLst/>
                <a:latin typeface="Helvetica" panose="020B0604020202020204" pitchFamily="34" charset="0"/>
              </a:rPr>
              <a:t>It powers the engine’s camshaft</a:t>
            </a:r>
          </a:p>
          <a:p>
            <a:pPr marL="342900" indent="-342900">
              <a:buFont typeface="+mj-lt"/>
              <a:buAutoNum type="arabicPeriod"/>
            </a:pPr>
            <a:r>
              <a:rPr lang="en-US" dirty="0">
                <a:solidFill>
                  <a:srgbClr val="FF0000"/>
                </a:solidFill>
                <a:latin typeface="Helvetica" panose="020B0604020202020204" pitchFamily="34" charset="0"/>
              </a:rPr>
              <a:t>It</a:t>
            </a:r>
            <a:r>
              <a:rPr lang="en-US" b="0" i="0" dirty="0">
                <a:solidFill>
                  <a:srgbClr val="FF0000"/>
                </a:solidFill>
                <a:effectLst/>
                <a:latin typeface="Helvetica" panose="020B0604020202020204" pitchFamily="34" charset="0"/>
              </a:rPr>
              <a:t> keeps it exactly in sync with the crankshaft. This ensures that the valves open and close at the right time. That’s why it’s called a timing belt. It times the valvetrain.</a:t>
            </a:r>
            <a:endParaRPr lang="en-PK" dirty="0">
              <a:solidFill>
                <a:srgbClr val="FF0000"/>
              </a:solidFill>
            </a:endParaRPr>
          </a:p>
        </p:txBody>
      </p:sp>
    </p:spTree>
    <p:extLst>
      <p:ext uri="{BB962C8B-B14F-4D97-AF65-F5344CB8AC3E}">
        <p14:creationId xmlns:p14="http://schemas.microsoft.com/office/powerpoint/2010/main" val="29298120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pic>
        <p:nvPicPr>
          <p:cNvPr id="4" name="Picture 3">
            <a:extLst>
              <a:ext uri="{FF2B5EF4-FFF2-40B4-BE49-F238E27FC236}">
                <a16:creationId xmlns:a16="http://schemas.microsoft.com/office/drawing/2014/main" id="{66FABE76-EE09-498A-AAD3-55D73347A89E}"/>
              </a:ext>
            </a:extLst>
          </p:cNvPr>
          <p:cNvPicPr>
            <a:picLocks noChangeAspect="1"/>
          </p:cNvPicPr>
          <p:nvPr/>
        </p:nvPicPr>
        <p:blipFill>
          <a:blip r:embed="rId3"/>
          <a:stretch>
            <a:fillRect/>
          </a:stretch>
        </p:blipFill>
        <p:spPr>
          <a:xfrm>
            <a:off x="1600200" y="0"/>
            <a:ext cx="7481635" cy="5032576"/>
          </a:xfrm>
          <a:prstGeom prst="rect">
            <a:avLst/>
          </a:prstGeom>
        </p:spPr>
      </p:pic>
      <p:pic>
        <p:nvPicPr>
          <p:cNvPr id="5" name="Picture 4">
            <a:extLst>
              <a:ext uri="{FF2B5EF4-FFF2-40B4-BE49-F238E27FC236}">
                <a16:creationId xmlns:a16="http://schemas.microsoft.com/office/drawing/2014/main" id="{CDE9F0CC-4C42-43E3-A45E-09DA8CFF5979}"/>
              </a:ext>
            </a:extLst>
          </p:cNvPr>
          <p:cNvPicPr>
            <a:picLocks noChangeAspect="1"/>
          </p:cNvPicPr>
          <p:nvPr/>
        </p:nvPicPr>
        <p:blipFill>
          <a:blip r:embed="rId4"/>
          <a:stretch>
            <a:fillRect/>
          </a:stretch>
        </p:blipFill>
        <p:spPr>
          <a:xfrm>
            <a:off x="1600200" y="5051626"/>
            <a:ext cx="7481635" cy="1794066"/>
          </a:xfrm>
          <a:prstGeom prst="rect">
            <a:avLst/>
          </a:prstGeom>
        </p:spPr>
      </p:pic>
    </p:spTree>
    <p:extLst>
      <p:ext uri="{BB962C8B-B14F-4D97-AF65-F5344CB8AC3E}">
        <p14:creationId xmlns:p14="http://schemas.microsoft.com/office/powerpoint/2010/main" val="20351423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220200" cy="990600"/>
          </a:xfrm>
        </p:spPr>
        <p:txBody>
          <a:bodyPr>
            <a:noAutofit/>
          </a:bodyPr>
          <a:lstStyle/>
          <a:p>
            <a:r>
              <a:rPr lang="en-US" sz="3200" dirty="0"/>
              <a:t>Metric Chain sizes for Heavy Power Transmission</a:t>
            </a:r>
          </a:p>
        </p:txBody>
      </p:sp>
      <p:pic>
        <p:nvPicPr>
          <p:cNvPr id="4" name="Picture 3">
            <a:extLst>
              <a:ext uri="{FF2B5EF4-FFF2-40B4-BE49-F238E27FC236}">
                <a16:creationId xmlns:a16="http://schemas.microsoft.com/office/drawing/2014/main" id="{A1B3A89C-8D0E-4C37-B090-38472276ACAE}"/>
              </a:ext>
            </a:extLst>
          </p:cNvPr>
          <p:cNvPicPr>
            <a:picLocks noChangeAspect="1"/>
          </p:cNvPicPr>
          <p:nvPr/>
        </p:nvPicPr>
        <p:blipFill>
          <a:blip r:embed="rId3"/>
          <a:stretch>
            <a:fillRect/>
          </a:stretch>
        </p:blipFill>
        <p:spPr>
          <a:xfrm>
            <a:off x="2895600" y="1028869"/>
            <a:ext cx="7086600" cy="5591006"/>
          </a:xfrm>
          <a:prstGeom prst="rect">
            <a:avLst/>
          </a:prstGeom>
        </p:spPr>
      </p:pic>
    </p:spTree>
    <p:extLst>
      <p:ext uri="{BB962C8B-B14F-4D97-AF65-F5344CB8AC3E}">
        <p14:creationId xmlns:p14="http://schemas.microsoft.com/office/powerpoint/2010/main" val="821230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220200" cy="990600"/>
          </a:xfrm>
        </p:spPr>
        <p:txBody>
          <a:bodyPr>
            <a:noAutofit/>
          </a:bodyPr>
          <a:lstStyle/>
          <a:p>
            <a:r>
              <a:rPr lang="en-US" sz="3200" dirty="0"/>
              <a:t>Metric Chain sizes for Agricultural uses</a:t>
            </a:r>
          </a:p>
        </p:txBody>
      </p:sp>
      <p:pic>
        <p:nvPicPr>
          <p:cNvPr id="2" name="Picture 1">
            <a:extLst>
              <a:ext uri="{FF2B5EF4-FFF2-40B4-BE49-F238E27FC236}">
                <a16:creationId xmlns:a16="http://schemas.microsoft.com/office/drawing/2014/main" id="{79C9AF22-5A55-4F7B-A846-95B7AB6151C9}"/>
              </a:ext>
            </a:extLst>
          </p:cNvPr>
          <p:cNvPicPr>
            <a:picLocks noChangeAspect="1"/>
          </p:cNvPicPr>
          <p:nvPr/>
        </p:nvPicPr>
        <p:blipFill>
          <a:blip r:embed="rId3"/>
          <a:stretch>
            <a:fillRect/>
          </a:stretch>
        </p:blipFill>
        <p:spPr>
          <a:xfrm>
            <a:off x="2478881" y="990601"/>
            <a:ext cx="7310438" cy="5730579"/>
          </a:xfrm>
          <a:prstGeom prst="rect">
            <a:avLst/>
          </a:prstGeom>
        </p:spPr>
      </p:pic>
    </p:spTree>
    <p:extLst>
      <p:ext uri="{BB962C8B-B14F-4D97-AF65-F5344CB8AC3E}">
        <p14:creationId xmlns:p14="http://schemas.microsoft.com/office/powerpoint/2010/main" val="973397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5400000">
            <a:off x="6210886" y="3730283"/>
            <a:ext cx="7848600" cy="990600"/>
          </a:xfrm>
        </p:spPr>
        <p:txBody>
          <a:bodyPr>
            <a:noAutofit/>
          </a:bodyPr>
          <a:lstStyle/>
          <a:p>
            <a:r>
              <a:rPr lang="en-US" sz="4000" dirty="0"/>
              <a:t>Roller Chain Shapes</a:t>
            </a:r>
          </a:p>
        </p:txBody>
      </p:sp>
      <p:pic>
        <p:nvPicPr>
          <p:cNvPr id="4" name="Picture 3">
            <a:extLst>
              <a:ext uri="{FF2B5EF4-FFF2-40B4-BE49-F238E27FC236}">
                <a16:creationId xmlns:a16="http://schemas.microsoft.com/office/drawing/2014/main" id="{C44634DC-14A3-49B0-AA63-E3C3B9319634}"/>
              </a:ext>
            </a:extLst>
          </p:cNvPr>
          <p:cNvPicPr>
            <a:picLocks noChangeAspect="1"/>
          </p:cNvPicPr>
          <p:nvPr/>
        </p:nvPicPr>
        <p:blipFill>
          <a:blip r:embed="rId3"/>
          <a:stretch>
            <a:fillRect/>
          </a:stretch>
        </p:blipFill>
        <p:spPr>
          <a:xfrm>
            <a:off x="1447800" y="4762"/>
            <a:ext cx="7696200" cy="6657281"/>
          </a:xfrm>
          <a:prstGeom prst="rect">
            <a:avLst/>
          </a:prstGeom>
        </p:spPr>
      </p:pic>
    </p:spTree>
    <p:extLst>
      <p:ext uri="{BB962C8B-B14F-4D97-AF65-F5344CB8AC3E}">
        <p14:creationId xmlns:p14="http://schemas.microsoft.com/office/powerpoint/2010/main" val="32257609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BABEF6-8B36-277F-1635-44792DC6B678}"/>
              </a:ext>
            </a:extLst>
          </p:cNvPr>
          <p:cNvPicPr>
            <a:picLocks noChangeAspect="1"/>
          </p:cNvPicPr>
          <p:nvPr/>
        </p:nvPicPr>
        <p:blipFill>
          <a:blip r:embed="rId2"/>
          <a:stretch>
            <a:fillRect/>
          </a:stretch>
        </p:blipFill>
        <p:spPr>
          <a:xfrm>
            <a:off x="841637" y="229773"/>
            <a:ext cx="4565102" cy="2601747"/>
          </a:xfrm>
          <a:prstGeom prst="rect">
            <a:avLst/>
          </a:prstGeom>
        </p:spPr>
      </p:pic>
      <p:sp>
        <p:nvSpPr>
          <p:cNvPr id="3" name="Content Placeholder 2">
            <a:extLst>
              <a:ext uri="{FF2B5EF4-FFF2-40B4-BE49-F238E27FC236}">
                <a16:creationId xmlns:a16="http://schemas.microsoft.com/office/drawing/2014/main" id="{5C0B9195-7AB5-2D87-84CE-76BC162F647F}"/>
              </a:ext>
            </a:extLst>
          </p:cNvPr>
          <p:cNvSpPr>
            <a:spLocks noGrp="1"/>
          </p:cNvSpPr>
          <p:nvPr>
            <p:ph idx="1"/>
          </p:nvPr>
        </p:nvSpPr>
        <p:spPr>
          <a:xfrm>
            <a:off x="5941645" y="2307101"/>
            <a:ext cx="4966941" cy="3734260"/>
          </a:xfrm>
        </p:spPr>
        <p:txBody>
          <a:bodyPr>
            <a:normAutofit/>
          </a:bodyPr>
          <a:lstStyle/>
          <a:p>
            <a:r>
              <a:rPr lang="en-US" b="0" i="0" dirty="0">
                <a:effectLst/>
                <a:highlight>
                  <a:srgbClr val="00FF00"/>
                </a:highlight>
                <a:latin typeface="Century Schoolbook" panose="02040604050505020304" pitchFamily="18" charset="0"/>
              </a:rPr>
              <a:t>Double Pitch Roller </a:t>
            </a:r>
            <a:r>
              <a:rPr lang="en-US" b="0" i="0" dirty="0">
                <a:effectLst/>
                <a:latin typeface="Century Schoolbook" panose="02040604050505020304" pitchFamily="18" charset="0"/>
              </a:rPr>
              <a:t>Chain has the same basic construction as Standard Roller Chain, but double pitch means the chain pitch is twice as long, has flat-shaped link plates, and longer attachments.</a:t>
            </a:r>
            <a:endParaRPr lang="en-PK" dirty="0">
              <a:latin typeface="Century Schoolbook" panose="02040604050505020304" pitchFamily="18" charset="0"/>
            </a:endParaRPr>
          </a:p>
        </p:txBody>
      </p:sp>
      <p:pic>
        <p:nvPicPr>
          <p:cNvPr id="7" name="Picture 6">
            <a:extLst>
              <a:ext uri="{FF2B5EF4-FFF2-40B4-BE49-F238E27FC236}">
                <a16:creationId xmlns:a16="http://schemas.microsoft.com/office/drawing/2014/main" id="{4C59F550-CDD2-EAB1-FD2E-26169AB2AE7C}"/>
              </a:ext>
            </a:extLst>
          </p:cNvPr>
          <p:cNvPicPr>
            <a:picLocks noChangeAspect="1"/>
          </p:cNvPicPr>
          <p:nvPr/>
        </p:nvPicPr>
        <p:blipFill>
          <a:blip r:embed="rId3"/>
          <a:stretch>
            <a:fillRect/>
          </a:stretch>
        </p:blipFill>
        <p:spPr>
          <a:xfrm>
            <a:off x="1283414" y="3211347"/>
            <a:ext cx="3588419" cy="3575512"/>
          </a:xfrm>
          <a:prstGeom prst="rect">
            <a:avLst/>
          </a:prstGeom>
        </p:spPr>
      </p:pic>
    </p:spTree>
    <p:extLst>
      <p:ext uri="{BB962C8B-B14F-4D97-AF65-F5344CB8AC3E}">
        <p14:creationId xmlns:p14="http://schemas.microsoft.com/office/powerpoint/2010/main" val="2996411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7DE98A-A2BF-44A0-9997-4987F69494B0}"/>
              </a:ext>
            </a:extLst>
          </p:cNvPr>
          <p:cNvPicPr>
            <a:picLocks noChangeAspect="1"/>
          </p:cNvPicPr>
          <p:nvPr/>
        </p:nvPicPr>
        <p:blipFill>
          <a:blip r:embed="rId3"/>
          <a:stretch>
            <a:fillRect/>
          </a:stretch>
        </p:blipFill>
        <p:spPr>
          <a:xfrm>
            <a:off x="1538288" y="381000"/>
            <a:ext cx="4633623" cy="4800600"/>
          </a:xfrm>
          <a:prstGeom prst="rect">
            <a:avLst/>
          </a:prstGeom>
        </p:spPr>
      </p:pic>
      <p:pic>
        <p:nvPicPr>
          <p:cNvPr id="8" name="Picture 7">
            <a:extLst>
              <a:ext uri="{FF2B5EF4-FFF2-40B4-BE49-F238E27FC236}">
                <a16:creationId xmlns:a16="http://schemas.microsoft.com/office/drawing/2014/main" id="{14FB9ADA-BB81-4151-B971-DEE503BCECA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87084" y="3048000"/>
            <a:ext cx="5180916" cy="3200400"/>
          </a:xfrm>
          <a:prstGeom prst="rect">
            <a:avLst/>
          </a:prstGeom>
        </p:spPr>
      </p:pic>
    </p:spTree>
    <p:extLst>
      <p:ext uri="{BB962C8B-B14F-4D97-AF65-F5344CB8AC3E}">
        <p14:creationId xmlns:p14="http://schemas.microsoft.com/office/powerpoint/2010/main" val="39099557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97E661-7CB6-4084-B920-3EAF07EAF1B1}"/>
              </a:ext>
            </a:extLst>
          </p:cNvPr>
          <p:cNvPicPr>
            <a:picLocks noChangeAspect="1"/>
          </p:cNvPicPr>
          <p:nvPr/>
        </p:nvPicPr>
        <p:blipFill>
          <a:blip r:embed="rId2"/>
          <a:stretch>
            <a:fillRect/>
          </a:stretch>
        </p:blipFill>
        <p:spPr>
          <a:xfrm>
            <a:off x="1524000" y="1"/>
            <a:ext cx="9144000" cy="3498653"/>
          </a:xfrm>
          <a:prstGeom prst="rect">
            <a:avLst/>
          </a:prstGeom>
        </p:spPr>
      </p:pic>
      <p:pic>
        <p:nvPicPr>
          <p:cNvPr id="5" name="Picture 4">
            <a:extLst>
              <a:ext uri="{FF2B5EF4-FFF2-40B4-BE49-F238E27FC236}">
                <a16:creationId xmlns:a16="http://schemas.microsoft.com/office/drawing/2014/main" id="{AED4B344-1DA0-41DD-A433-F27A263EB621}"/>
              </a:ext>
            </a:extLst>
          </p:cNvPr>
          <p:cNvPicPr>
            <a:picLocks noChangeAspect="1"/>
          </p:cNvPicPr>
          <p:nvPr/>
        </p:nvPicPr>
        <p:blipFill rotWithShape="1">
          <a:blip r:embed="rId3"/>
          <a:srcRect r="4012"/>
          <a:stretch/>
        </p:blipFill>
        <p:spPr>
          <a:xfrm>
            <a:off x="1371600" y="3657600"/>
            <a:ext cx="9144000" cy="2823014"/>
          </a:xfrm>
          <a:prstGeom prst="rect">
            <a:avLst/>
          </a:prstGeom>
        </p:spPr>
      </p:pic>
    </p:spTree>
    <p:extLst>
      <p:ext uri="{BB962C8B-B14F-4D97-AF65-F5344CB8AC3E}">
        <p14:creationId xmlns:p14="http://schemas.microsoft.com/office/powerpoint/2010/main" val="37103250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E179E4-8E9C-49AE-95A2-29864CB56AA9}"/>
              </a:ext>
            </a:extLst>
          </p:cNvPr>
          <p:cNvPicPr>
            <a:picLocks noChangeAspect="1"/>
          </p:cNvPicPr>
          <p:nvPr/>
        </p:nvPicPr>
        <p:blipFill>
          <a:blip r:embed="rId2"/>
          <a:stretch>
            <a:fillRect/>
          </a:stretch>
        </p:blipFill>
        <p:spPr>
          <a:xfrm>
            <a:off x="1080537" y="569741"/>
            <a:ext cx="10519411" cy="5718517"/>
          </a:xfrm>
          <a:prstGeom prst="rect">
            <a:avLst/>
          </a:prstGeom>
        </p:spPr>
      </p:pic>
    </p:spTree>
    <p:extLst>
      <p:ext uri="{BB962C8B-B14F-4D97-AF65-F5344CB8AC3E}">
        <p14:creationId xmlns:p14="http://schemas.microsoft.com/office/powerpoint/2010/main" val="41093139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 of Chain Drives</a:t>
            </a:r>
          </a:p>
        </p:txBody>
      </p:sp>
      <p:sp>
        <p:nvSpPr>
          <p:cNvPr id="2" name="Content Placeholder 1"/>
          <p:cNvSpPr>
            <a:spLocks noGrp="1"/>
          </p:cNvSpPr>
          <p:nvPr>
            <p:ph idx="1"/>
          </p:nvPr>
        </p:nvSpPr>
        <p:spPr>
          <a:xfrm>
            <a:off x="309489" y="990600"/>
            <a:ext cx="10818056" cy="5867400"/>
          </a:xfrm>
        </p:spPr>
        <p:txBody>
          <a:bodyPr>
            <a:normAutofit/>
          </a:bodyPr>
          <a:lstStyle/>
          <a:p>
            <a:pPr algn="just"/>
            <a:r>
              <a:rPr lang="en-US" sz="2400" dirty="0"/>
              <a:t>The rating of chain for its power transmission capacity considers three modes of failure:</a:t>
            </a:r>
          </a:p>
          <a:p>
            <a:pPr marL="971550" lvl="1" indent="-514350" algn="just">
              <a:buFont typeface="+mj-lt"/>
              <a:buAutoNum type="arabicPeriod"/>
            </a:pPr>
            <a:r>
              <a:rPr lang="en-US" sz="2400" dirty="0"/>
              <a:t>fatigue of the link plates due to the repeated application of the tension in the tight side of the chain.</a:t>
            </a:r>
          </a:p>
          <a:p>
            <a:pPr marL="971550" lvl="1" indent="-514350" algn="just">
              <a:buFont typeface="+mj-lt"/>
              <a:buAutoNum type="arabicPeriod"/>
            </a:pPr>
            <a:r>
              <a:rPr lang="en-US" sz="2400" dirty="0"/>
              <a:t>impact of the rollers as they engage the sprocket teeth.</a:t>
            </a:r>
          </a:p>
          <a:p>
            <a:pPr marL="971550" lvl="1" indent="-514350" algn="just">
              <a:buFont typeface="+mj-lt"/>
              <a:buAutoNum type="arabicPeriod"/>
            </a:pPr>
            <a:r>
              <a:rPr lang="en-US" sz="2400" dirty="0"/>
              <a:t>galling between the pins of each link and the bushings on the pins</a:t>
            </a:r>
          </a:p>
          <a:p>
            <a:pPr marL="971550" lvl="1" indent="-514350" algn="just">
              <a:buFont typeface="+mj-lt"/>
              <a:buAutoNum type="arabicPeriod"/>
            </a:pPr>
            <a:endParaRPr lang="en-US" sz="2400" dirty="0"/>
          </a:p>
          <a:p>
            <a:pPr marL="0" indent="0" algn="just">
              <a:buNone/>
            </a:pPr>
            <a:r>
              <a:rPr lang="en-US" sz="2400" dirty="0">
                <a:solidFill>
                  <a:srgbClr val="FF0000"/>
                </a:solidFill>
              </a:rPr>
              <a:t>The ratings are based on empirical data with a smooth driver and a smooth load (service factor = 1.0) and with a rated life of approximately 15 000 h</a:t>
            </a:r>
          </a:p>
        </p:txBody>
      </p:sp>
    </p:spTree>
    <p:extLst>
      <p:ext uri="{BB962C8B-B14F-4D97-AF65-F5344CB8AC3E}">
        <p14:creationId xmlns:p14="http://schemas.microsoft.com/office/powerpoint/2010/main" val="29493356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E6ECF4-4368-43F2-910D-E0C0FCCA7BD3}"/>
              </a:ext>
            </a:extLst>
          </p:cNvPr>
          <p:cNvSpPr>
            <a:spLocks noGrp="1"/>
          </p:cNvSpPr>
          <p:nvPr>
            <p:ph idx="1"/>
          </p:nvPr>
        </p:nvSpPr>
        <p:spPr>
          <a:xfrm>
            <a:off x="677506" y="876105"/>
            <a:ext cx="10295293" cy="3880773"/>
          </a:xfrm>
        </p:spPr>
        <p:txBody>
          <a:bodyPr>
            <a:noAutofit/>
          </a:bodyPr>
          <a:lstStyle/>
          <a:p>
            <a:r>
              <a:rPr lang="en-US" b="1" dirty="0"/>
              <a:t>FATIGUE </a:t>
            </a:r>
          </a:p>
          <a:p>
            <a:pPr algn="just">
              <a:buAutoNum type="arabicPeriod"/>
            </a:pPr>
            <a:r>
              <a:rPr lang="en-US" dirty="0"/>
              <a:t>As the chain passes around the sprocket wheel, it is subjected to a tensile force, which varies from a max on the tight side to a min on the loose side. </a:t>
            </a:r>
          </a:p>
          <a:p>
            <a:pPr algn="just">
              <a:buAutoNum type="arabicPeriod"/>
            </a:pPr>
            <a:r>
              <a:rPr lang="en-US" dirty="0"/>
              <a:t>The chain link is subjected to one complete cycle of </a:t>
            </a:r>
            <a:r>
              <a:rPr lang="en-US" dirty="0">
                <a:highlight>
                  <a:srgbClr val="00FF00"/>
                </a:highlight>
              </a:rPr>
              <a:t>fluctuating stresses </a:t>
            </a:r>
            <a:r>
              <a:rPr lang="en-US" dirty="0"/>
              <a:t>during every revolution of the sprocket wheel which results in fatigue failure. </a:t>
            </a:r>
          </a:p>
          <a:p>
            <a:pPr algn="just"/>
            <a:r>
              <a:rPr lang="en-US" b="1" dirty="0"/>
              <a:t>IMPACT </a:t>
            </a:r>
          </a:p>
          <a:p>
            <a:pPr algn="just">
              <a:buAutoNum type="arabicPeriod"/>
            </a:pPr>
            <a:r>
              <a:rPr lang="en-US" dirty="0"/>
              <a:t>The engagement of the rollers with the teeth of the sprocket results in impact which leads to breakage of roller or bushing. </a:t>
            </a:r>
          </a:p>
          <a:p>
            <a:pPr algn="just">
              <a:buAutoNum type="arabicPeriod"/>
            </a:pPr>
            <a:r>
              <a:rPr lang="en-US" dirty="0">
                <a:highlight>
                  <a:srgbClr val="00FF00"/>
                </a:highlight>
              </a:rPr>
              <a:t>By increasing the number of teeth on the sprocket or reducing chain tension and speed we can reduce the magnitude of the impact force. </a:t>
            </a:r>
          </a:p>
          <a:p>
            <a:pPr algn="just"/>
            <a:r>
              <a:rPr lang="en-US" b="1" dirty="0"/>
              <a:t>GALLING </a:t>
            </a:r>
          </a:p>
          <a:p>
            <a:pPr algn="just">
              <a:buAutoNum type="arabicPeriod"/>
            </a:pPr>
            <a:r>
              <a:rPr lang="en-US" dirty="0"/>
              <a:t>Galling is a </a:t>
            </a:r>
            <a:r>
              <a:rPr lang="en-US" dirty="0">
                <a:highlight>
                  <a:srgbClr val="FFFF00"/>
                </a:highlight>
              </a:rPr>
              <a:t>stick-slip </a:t>
            </a:r>
            <a:r>
              <a:rPr lang="en-US" dirty="0"/>
              <a:t>phenomenon between the pin and the bushing </a:t>
            </a:r>
          </a:p>
          <a:p>
            <a:pPr algn="just">
              <a:buAutoNum type="arabicPeriod"/>
            </a:pPr>
            <a:r>
              <a:rPr lang="en-US" dirty="0"/>
              <a:t>When the chain tension is high, welds are formed at the high spots of the contacting area. </a:t>
            </a:r>
          </a:p>
          <a:p>
            <a:pPr algn="just">
              <a:buAutoNum type="arabicPeriod"/>
            </a:pPr>
            <a:r>
              <a:rPr lang="en-US" dirty="0"/>
              <a:t>Such microscopic weld immediately broke down due to the relative motion of the contacting surface, eventually leading to excessive wear even in the presence of the lubricant. </a:t>
            </a:r>
            <a:endParaRPr lang="en-PK" dirty="0"/>
          </a:p>
        </p:txBody>
      </p:sp>
      <p:sp>
        <p:nvSpPr>
          <p:cNvPr id="4" name="Title 2">
            <a:extLst>
              <a:ext uri="{FF2B5EF4-FFF2-40B4-BE49-F238E27FC236}">
                <a16:creationId xmlns:a16="http://schemas.microsoft.com/office/drawing/2014/main" id="{6FE964DE-739F-4EC7-96CA-1FA0BC946DFA}"/>
              </a:ext>
            </a:extLst>
          </p:cNvPr>
          <p:cNvSpPr>
            <a:spLocks noGrp="1"/>
          </p:cNvSpPr>
          <p:nvPr>
            <p:ph type="title"/>
          </p:nvPr>
        </p:nvSpPr>
        <p:spPr>
          <a:xfrm>
            <a:off x="677863" y="0"/>
            <a:ext cx="8596312" cy="1320800"/>
          </a:xfrm>
        </p:spPr>
        <p:txBody>
          <a:bodyPr>
            <a:noAutofit/>
          </a:bodyPr>
          <a:lstStyle/>
          <a:p>
            <a:r>
              <a:rPr lang="en-US" sz="4000" dirty="0"/>
              <a:t>Design of Chain Drives</a:t>
            </a:r>
          </a:p>
        </p:txBody>
      </p:sp>
    </p:spTree>
    <p:extLst>
      <p:ext uri="{BB962C8B-B14F-4D97-AF65-F5344CB8AC3E}">
        <p14:creationId xmlns:p14="http://schemas.microsoft.com/office/powerpoint/2010/main" val="1066710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0938E3-06BB-BEAE-7DCB-2882AC584B8E}"/>
              </a:ext>
            </a:extLst>
          </p:cNvPr>
          <p:cNvPicPr>
            <a:picLocks noGrp="1" noChangeAspect="1"/>
          </p:cNvPicPr>
          <p:nvPr>
            <p:ph idx="1"/>
          </p:nvPr>
        </p:nvPicPr>
        <p:blipFill>
          <a:blip r:embed="rId2"/>
          <a:stretch>
            <a:fillRect/>
          </a:stretch>
        </p:blipFill>
        <p:spPr>
          <a:xfrm>
            <a:off x="0" y="0"/>
            <a:ext cx="5046427" cy="5359078"/>
          </a:xfrm>
        </p:spPr>
      </p:pic>
      <p:sp>
        <p:nvSpPr>
          <p:cNvPr id="7" name="TextBox 6">
            <a:extLst>
              <a:ext uri="{FF2B5EF4-FFF2-40B4-BE49-F238E27FC236}">
                <a16:creationId xmlns:a16="http://schemas.microsoft.com/office/drawing/2014/main" id="{57419D77-E640-A39C-24D1-65B70308AFCF}"/>
              </a:ext>
            </a:extLst>
          </p:cNvPr>
          <p:cNvSpPr txBox="1"/>
          <p:nvPr/>
        </p:nvSpPr>
        <p:spPr>
          <a:xfrm>
            <a:off x="5069711" y="181317"/>
            <a:ext cx="6368968" cy="5632311"/>
          </a:xfrm>
          <a:prstGeom prst="rect">
            <a:avLst/>
          </a:prstGeom>
          <a:noFill/>
        </p:spPr>
        <p:txBody>
          <a:bodyPr wrap="square">
            <a:spAutoFit/>
          </a:bodyPr>
          <a:lstStyle/>
          <a:p>
            <a:pPr marL="285750" indent="-285750" algn="l">
              <a:buFont typeface="Arial" panose="020B0604020202020204" pitchFamily="34" charset="0"/>
              <a:buChar char="•"/>
            </a:pPr>
            <a:r>
              <a:rPr lang="en-US" sz="2000" b="0" i="0" dirty="0">
                <a:effectLst/>
                <a:latin typeface="Century Schoolbook" panose="02040604050505020304" pitchFamily="18" charset="0"/>
              </a:rPr>
              <a:t>Most internal combustion engines utilize a similar design, with a </a:t>
            </a:r>
            <a:r>
              <a:rPr lang="en-US" sz="2000" b="0" i="1" dirty="0">
                <a:effectLst/>
                <a:latin typeface="Century Schoolbook" panose="02040604050505020304" pitchFamily="18" charset="0"/>
              </a:rPr>
              <a:t>crankshaft</a:t>
            </a:r>
            <a:r>
              <a:rPr lang="en-US" sz="2000" b="0" i="0" dirty="0">
                <a:effectLst/>
                <a:latin typeface="Century Schoolbook" panose="02040604050505020304" pitchFamily="18" charset="0"/>
              </a:rPr>
              <a:t> at the bottom, and a </a:t>
            </a:r>
            <a:r>
              <a:rPr lang="en-US" sz="2000" b="0" i="1" dirty="0">
                <a:effectLst/>
                <a:latin typeface="Century Schoolbook" panose="02040604050505020304" pitchFamily="18" charset="0"/>
              </a:rPr>
              <a:t>camshaft</a:t>
            </a:r>
            <a:r>
              <a:rPr lang="en-US" sz="2000" b="0" i="0" dirty="0">
                <a:effectLst/>
                <a:latin typeface="Century Schoolbook" panose="02040604050505020304" pitchFamily="18" charset="0"/>
              </a:rPr>
              <a:t> above it. Both shafts spin, with the crankshaft being connected to the pistons; rotating as the pistons move up and down. The camshaft uses a series of lobes to open and close the valves, which let air in and out of your engine.</a:t>
            </a:r>
          </a:p>
          <a:p>
            <a:pPr marL="285750" indent="-285750" algn="l">
              <a:buFont typeface="Arial" panose="020B0604020202020204" pitchFamily="34" charset="0"/>
              <a:buChar char="•"/>
            </a:pPr>
            <a:endParaRPr lang="en-US" sz="2000" b="0" i="0" dirty="0">
              <a:effectLst/>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Since it’s crucial that the valves open and close at the correct time, the crankshaft and camshaft are connected by a timing belt, or timing chain.</a:t>
            </a:r>
          </a:p>
          <a:p>
            <a:pPr marL="285750" indent="-285750" algn="l">
              <a:buFont typeface="Arial" panose="020B0604020202020204" pitchFamily="34" charset="0"/>
              <a:buChar char="•"/>
            </a:pPr>
            <a:endParaRPr lang="en-US" sz="2000" dirty="0">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 If this </a:t>
            </a:r>
            <a:r>
              <a:rPr lang="en-US" sz="2000" b="0" i="1" dirty="0">
                <a:effectLst/>
                <a:latin typeface="Century Schoolbook" panose="02040604050505020304" pitchFamily="18" charset="0"/>
              </a:rPr>
              <a:t>valve timing</a:t>
            </a:r>
            <a:r>
              <a:rPr lang="en-US" sz="2000" b="0" i="0" dirty="0">
                <a:effectLst/>
                <a:latin typeface="Century Schoolbook" panose="02040604050505020304" pitchFamily="18" charset="0"/>
              </a:rPr>
              <a:t> is not correct, the engine will perform poorly – or worse, may damage itself.</a:t>
            </a:r>
          </a:p>
          <a:p>
            <a:pPr marL="285750" indent="-285750" algn="l">
              <a:buFont typeface="Arial" panose="020B0604020202020204" pitchFamily="34" charset="0"/>
              <a:buChar char="•"/>
            </a:pPr>
            <a:endParaRPr lang="en-US" sz="2000" b="0" i="0" dirty="0">
              <a:effectLst/>
              <a:latin typeface="Century Schoolbook" panose="02040604050505020304" pitchFamily="18" charset="0"/>
            </a:endParaRPr>
          </a:p>
          <a:p>
            <a:pPr marL="285750" indent="-285750" algn="l">
              <a:buFont typeface="Arial" panose="020B0604020202020204" pitchFamily="34" charset="0"/>
              <a:buChar char="•"/>
            </a:pPr>
            <a:r>
              <a:rPr lang="en-US" sz="2000" b="0" i="0" dirty="0">
                <a:effectLst/>
                <a:latin typeface="Century Schoolbook" panose="02040604050505020304" pitchFamily="18" charset="0"/>
              </a:rPr>
              <a:t>If your car is equipped with a timing belt, it is the single most important maintenance item on your vehicle.</a:t>
            </a:r>
          </a:p>
        </p:txBody>
      </p:sp>
    </p:spTree>
    <p:extLst>
      <p:ext uri="{BB962C8B-B14F-4D97-AF65-F5344CB8AC3E}">
        <p14:creationId xmlns:p14="http://schemas.microsoft.com/office/powerpoint/2010/main" val="224617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97A78-C31B-194F-30E1-752FBC821EB4}"/>
              </a:ext>
            </a:extLst>
          </p:cNvPr>
          <p:cNvPicPr>
            <a:picLocks noChangeAspect="1"/>
          </p:cNvPicPr>
          <p:nvPr/>
        </p:nvPicPr>
        <p:blipFill>
          <a:blip r:embed="rId2"/>
          <a:stretch>
            <a:fillRect/>
          </a:stretch>
        </p:blipFill>
        <p:spPr>
          <a:xfrm>
            <a:off x="2336801" y="649741"/>
            <a:ext cx="7131275" cy="5178517"/>
          </a:xfrm>
          <a:prstGeom prst="rect">
            <a:avLst/>
          </a:prstGeom>
        </p:spPr>
      </p:pic>
    </p:spTree>
    <p:extLst>
      <p:ext uri="{BB962C8B-B14F-4D97-AF65-F5344CB8AC3E}">
        <p14:creationId xmlns:p14="http://schemas.microsoft.com/office/powerpoint/2010/main" val="14907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6DFB1-CE06-FC2A-DA04-B7673BCDFFCC}"/>
              </a:ext>
            </a:extLst>
          </p:cNvPr>
          <p:cNvSpPr>
            <a:spLocks noGrp="1"/>
          </p:cNvSpPr>
          <p:nvPr>
            <p:ph type="title"/>
          </p:nvPr>
        </p:nvSpPr>
        <p:spPr/>
        <p:txBody>
          <a:bodyPr/>
          <a:lstStyle/>
          <a:p>
            <a:r>
              <a:rPr lang="en-US" dirty="0"/>
              <a:t>Chain Wear</a:t>
            </a:r>
            <a:endParaRPr lang="en-PK" dirty="0"/>
          </a:p>
        </p:txBody>
      </p:sp>
      <p:sp>
        <p:nvSpPr>
          <p:cNvPr id="3" name="Content Placeholder 2">
            <a:extLst>
              <a:ext uri="{FF2B5EF4-FFF2-40B4-BE49-F238E27FC236}">
                <a16:creationId xmlns:a16="http://schemas.microsoft.com/office/drawing/2014/main" id="{FC6866B1-769D-13FF-2B01-0EDB8FFE7CD1}"/>
              </a:ext>
            </a:extLst>
          </p:cNvPr>
          <p:cNvSpPr>
            <a:spLocks noGrp="1"/>
          </p:cNvSpPr>
          <p:nvPr>
            <p:ph idx="1"/>
          </p:nvPr>
        </p:nvSpPr>
        <p:spPr>
          <a:xfrm>
            <a:off x="677334" y="1291771"/>
            <a:ext cx="10837332" cy="5413829"/>
          </a:xfrm>
        </p:spPr>
        <p:txBody>
          <a:bodyPr>
            <a:normAutofit/>
          </a:bodyPr>
          <a:lstStyle/>
          <a:p>
            <a:pPr algn="just"/>
            <a:r>
              <a:rPr lang="en-US" sz="2000" b="0" i="0" dirty="0">
                <a:solidFill>
                  <a:srgbClr val="333333"/>
                </a:solidFill>
                <a:effectLst/>
              </a:rPr>
              <a:t>Sometimes, the wear between the pin and bushing causes the chain to elongate (grow longer but not stretch) until the chain will not fit the sprockets correctly or will not maintain correct spacing or timing.</a:t>
            </a:r>
          </a:p>
          <a:p>
            <a:pPr algn="just"/>
            <a:r>
              <a:rPr lang="en-US" sz="2000" b="0" i="0" dirty="0">
                <a:solidFill>
                  <a:srgbClr val="333333"/>
                </a:solidFill>
                <a:effectLst/>
              </a:rPr>
              <a:t>Chain wear elongation usually progresses through three stages as shown in Figure. First, there is a short period of rapid initial or run-in wear. In this first stage, high spots are worn off the pins and bushings, and minor misalignments are quickly worn away. </a:t>
            </a:r>
          </a:p>
          <a:p>
            <a:pPr algn="just"/>
            <a:r>
              <a:rPr lang="en-US" sz="2000" b="0" i="0" dirty="0">
                <a:solidFill>
                  <a:srgbClr val="333333"/>
                </a:solidFill>
                <a:effectLst/>
              </a:rPr>
              <a:t>Second, there is a period of constant slow, or lubricated wear. In this second stage, the pins are seated properly in the bushings and the bearing areas are normally well-lubricated.</a:t>
            </a:r>
          </a:p>
          <a:p>
            <a:pPr algn="just"/>
            <a:r>
              <a:rPr lang="en-US" sz="2000" b="0" i="0" dirty="0">
                <a:solidFill>
                  <a:srgbClr val="333333"/>
                </a:solidFill>
                <a:effectLst/>
              </a:rPr>
              <a:t>And finally, there is another period of rapid, or terminal wear. In this final stage, lubrication may have become ineffective or failed completely, or the hard case on pins and bushings may have worn through, or chain elongation on the sprocket may have caused loads on individual joints to increase dramatically.</a:t>
            </a:r>
          </a:p>
          <a:p>
            <a:endParaRPr lang="en-PK" dirty="0"/>
          </a:p>
        </p:txBody>
      </p:sp>
    </p:spTree>
    <p:extLst>
      <p:ext uri="{BB962C8B-B14F-4D97-AF65-F5344CB8AC3E}">
        <p14:creationId xmlns:p14="http://schemas.microsoft.com/office/powerpoint/2010/main" val="532277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73C6B-56E7-712A-993D-723AB25D56C8}"/>
              </a:ext>
            </a:extLst>
          </p:cNvPr>
          <p:cNvSpPr>
            <a:spLocks noGrp="1"/>
          </p:cNvSpPr>
          <p:nvPr>
            <p:ph type="title"/>
          </p:nvPr>
        </p:nvSpPr>
        <p:spPr/>
        <p:txBody>
          <a:bodyPr/>
          <a:lstStyle/>
          <a:p>
            <a:r>
              <a:rPr lang="en-US" dirty="0"/>
              <a:t>Chain Wear</a:t>
            </a:r>
            <a:endParaRPr lang="en-PK" dirty="0"/>
          </a:p>
        </p:txBody>
      </p:sp>
      <p:pic>
        <p:nvPicPr>
          <p:cNvPr id="5" name="Content Placeholder 4">
            <a:extLst>
              <a:ext uri="{FF2B5EF4-FFF2-40B4-BE49-F238E27FC236}">
                <a16:creationId xmlns:a16="http://schemas.microsoft.com/office/drawing/2014/main" id="{22C79F24-5000-52C4-6771-6BD243A81975}"/>
              </a:ext>
            </a:extLst>
          </p:cNvPr>
          <p:cNvPicPr>
            <a:picLocks noGrp="1" noChangeAspect="1"/>
          </p:cNvPicPr>
          <p:nvPr>
            <p:ph idx="1"/>
          </p:nvPr>
        </p:nvPicPr>
        <p:blipFill>
          <a:blip r:embed="rId2"/>
          <a:stretch>
            <a:fillRect/>
          </a:stretch>
        </p:blipFill>
        <p:spPr>
          <a:xfrm>
            <a:off x="965556" y="1566192"/>
            <a:ext cx="5769530" cy="3725615"/>
          </a:xfrm>
        </p:spPr>
      </p:pic>
      <p:sp>
        <p:nvSpPr>
          <p:cNvPr id="6" name="TextBox 5">
            <a:extLst>
              <a:ext uri="{FF2B5EF4-FFF2-40B4-BE49-F238E27FC236}">
                <a16:creationId xmlns:a16="http://schemas.microsoft.com/office/drawing/2014/main" id="{3EFE1693-761B-5519-ECEE-D5DEAB246187}"/>
              </a:ext>
            </a:extLst>
          </p:cNvPr>
          <p:cNvSpPr txBox="1"/>
          <p:nvPr/>
        </p:nvSpPr>
        <p:spPr>
          <a:xfrm>
            <a:off x="2259129" y="6063733"/>
            <a:ext cx="3265714" cy="369332"/>
          </a:xfrm>
          <a:prstGeom prst="rect">
            <a:avLst/>
          </a:prstGeom>
          <a:noFill/>
        </p:spPr>
        <p:txBody>
          <a:bodyPr wrap="square" rtlCol="0">
            <a:spAutoFit/>
          </a:bodyPr>
          <a:lstStyle/>
          <a:p>
            <a:r>
              <a:rPr lang="en-US" b="1" i="1" dirty="0"/>
              <a:t>Chain elongation process</a:t>
            </a:r>
            <a:endParaRPr lang="en-PK" b="1" i="1" dirty="0"/>
          </a:p>
        </p:txBody>
      </p:sp>
      <p:pic>
        <p:nvPicPr>
          <p:cNvPr id="4" name="Picture 3">
            <a:extLst>
              <a:ext uri="{FF2B5EF4-FFF2-40B4-BE49-F238E27FC236}">
                <a16:creationId xmlns:a16="http://schemas.microsoft.com/office/drawing/2014/main" id="{007BEB67-D70B-391C-D777-1A5A1378419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667158" y="0"/>
            <a:ext cx="5172726" cy="6248400"/>
          </a:xfrm>
          <a:prstGeom prst="rect">
            <a:avLst/>
          </a:prstGeom>
        </p:spPr>
      </p:pic>
    </p:spTree>
    <p:extLst>
      <p:ext uri="{BB962C8B-B14F-4D97-AF65-F5344CB8AC3E}">
        <p14:creationId xmlns:p14="http://schemas.microsoft.com/office/powerpoint/2010/main" val="33701383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29235-02FB-F507-999D-EC0C9DC5047C}"/>
              </a:ext>
            </a:extLst>
          </p:cNvPr>
          <p:cNvSpPr>
            <a:spLocks noGrp="1"/>
          </p:cNvSpPr>
          <p:nvPr>
            <p:ph type="title"/>
          </p:nvPr>
        </p:nvSpPr>
        <p:spPr>
          <a:xfrm>
            <a:off x="677333" y="188686"/>
            <a:ext cx="10672837" cy="1741714"/>
          </a:xfrm>
        </p:spPr>
        <p:txBody>
          <a:bodyPr/>
          <a:lstStyle/>
          <a:p>
            <a:r>
              <a:rPr lang="en-US" dirty="0"/>
              <a:t>Lubrication effects on chain life</a:t>
            </a:r>
            <a:endParaRPr lang="en-PK" dirty="0"/>
          </a:p>
        </p:txBody>
      </p:sp>
      <p:sp>
        <p:nvSpPr>
          <p:cNvPr id="3" name="Content Placeholder 2">
            <a:extLst>
              <a:ext uri="{FF2B5EF4-FFF2-40B4-BE49-F238E27FC236}">
                <a16:creationId xmlns:a16="http://schemas.microsoft.com/office/drawing/2014/main" id="{2834BC71-947F-4D4A-0804-E61584825578}"/>
              </a:ext>
            </a:extLst>
          </p:cNvPr>
          <p:cNvSpPr>
            <a:spLocks noGrp="1"/>
          </p:cNvSpPr>
          <p:nvPr>
            <p:ph idx="1"/>
          </p:nvPr>
        </p:nvSpPr>
        <p:spPr>
          <a:xfrm>
            <a:off x="677333" y="1176963"/>
            <a:ext cx="10832495" cy="4864400"/>
          </a:xfrm>
        </p:spPr>
        <p:txBody>
          <a:bodyPr>
            <a:normAutofit/>
          </a:bodyPr>
          <a:lstStyle/>
          <a:p>
            <a:r>
              <a:rPr lang="en-US" sz="2400" b="0" i="0" dirty="0">
                <a:solidFill>
                  <a:srgbClr val="333333"/>
                </a:solidFill>
                <a:effectLst/>
                <a:latin typeface="+mj-lt"/>
              </a:rPr>
              <a:t>The majority of chain drives and conveyors will perform better and last longer when timely and adequate lubrication is provided. One rule-of-thumb is that proper lubrication can extend chain life by as much as 100 times</a:t>
            </a:r>
          </a:p>
          <a:p>
            <a:endParaRPr lang="en-PK" sz="2400" dirty="0">
              <a:latin typeface="+mj-lt"/>
            </a:endParaRPr>
          </a:p>
        </p:txBody>
      </p:sp>
      <p:pic>
        <p:nvPicPr>
          <p:cNvPr id="5" name="Picture 4">
            <a:extLst>
              <a:ext uri="{FF2B5EF4-FFF2-40B4-BE49-F238E27FC236}">
                <a16:creationId xmlns:a16="http://schemas.microsoft.com/office/drawing/2014/main" id="{386DCF3F-36CD-6DDD-2673-3ABD6CB7CF84}"/>
              </a:ext>
            </a:extLst>
          </p:cNvPr>
          <p:cNvPicPr>
            <a:picLocks noChangeAspect="1"/>
          </p:cNvPicPr>
          <p:nvPr/>
        </p:nvPicPr>
        <p:blipFill>
          <a:blip r:embed="rId2"/>
          <a:stretch>
            <a:fillRect/>
          </a:stretch>
        </p:blipFill>
        <p:spPr>
          <a:xfrm>
            <a:off x="6662058" y="2449369"/>
            <a:ext cx="5529942" cy="3591994"/>
          </a:xfrm>
          <a:prstGeom prst="rect">
            <a:avLst/>
          </a:prstGeom>
        </p:spPr>
      </p:pic>
      <p:sp>
        <p:nvSpPr>
          <p:cNvPr id="7" name="TextBox 6">
            <a:extLst>
              <a:ext uri="{FF2B5EF4-FFF2-40B4-BE49-F238E27FC236}">
                <a16:creationId xmlns:a16="http://schemas.microsoft.com/office/drawing/2014/main" id="{306CC066-25AD-24CC-757A-6B0B7AD27EE9}"/>
              </a:ext>
            </a:extLst>
          </p:cNvPr>
          <p:cNvSpPr txBox="1"/>
          <p:nvPr/>
        </p:nvSpPr>
        <p:spPr>
          <a:xfrm>
            <a:off x="834571" y="3742045"/>
            <a:ext cx="6110514" cy="1938992"/>
          </a:xfrm>
          <a:prstGeom prst="rect">
            <a:avLst/>
          </a:prstGeom>
          <a:noFill/>
        </p:spPr>
        <p:txBody>
          <a:bodyPr wrap="square">
            <a:spAutoFit/>
          </a:bodyPr>
          <a:lstStyle/>
          <a:p>
            <a:pPr marL="342900" indent="-342900">
              <a:buFont typeface="Wingdings" panose="05000000000000000000" pitchFamily="2" charset="2"/>
              <a:buChar char="Ø"/>
            </a:pPr>
            <a:r>
              <a:rPr lang="en-US" sz="2400" b="0" i="0" dirty="0">
                <a:solidFill>
                  <a:srgbClr val="333333"/>
                </a:solidFill>
                <a:effectLst/>
              </a:rPr>
              <a:t>Rapid joint wear can cause early loss of timing in a conveyor. Lack of lubrication can increase friction and power consumption and cause a harmful temperature rise.</a:t>
            </a:r>
            <a:endParaRPr lang="en-PK" sz="2400" dirty="0"/>
          </a:p>
        </p:txBody>
      </p:sp>
    </p:spTree>
    <p:extLst>
      <p:ext uri="{BB962C8B-B14F-4D97-AF65-F5344CB8AC3E}">
        <p14:creationId xmlns:p14="http://schemas.microsoft.com/office/powerpoint/2010/main" val="2751602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 of Chain Drives</a:t>
            </a:r>
          </a:p>
        </p:txBody>
      </p:sp>
      <p:sp>
        <p:nvSpPr>
          <p:cNvPr id="2" name="Content Placeholder 1"/>
          <p:cNvSpPr>
            <a:spLocks noGrp="1"/>
          </p:cNvSpPr>
          <p:nvPr>
            <p:ph idx="1"/>
          </p:nvPr>
        </p:nvSpPr>
        <p:spPr>
          <a:xfrm>
            <a:off x="365760" y="1066800"/>
            <a:ext cx="9997440" cy="5562600"/>
          </a:xfrm>
        </p:spPr>
        <p:txBody>
          <a:bodyPr>
            <a:normAutofit/>
          </a:bodyPr>
          <a:lstStyle/>
          <a:p>
            <a:pPr algn="just"/>
            <a:r>
              <a:rPr lang="en-US" sz="2400" dirty="0"/>
              <a:t>Tables 7–14 to 7–16 list the rated power for three sizes of standard chain: no. 40 (1/2 in), no. 60 (3/4 in), and no. 80 (1.00 in).</a:t>
            </a:r>
          </a:p>
          <a:p>
            <a:pPr algn="just"/>
            <a:r>
              <a:rPr lang="en-US" sz="2400" dirty="0"/>
              <a:t>These are typical of the types of data available for all chain sizes in manufacturers’ catalogs and can be used for problems in this book.</a:t>
            </a:r>
          </a:p>
        </p:txBody>
      </p:sp>
    </p:spTree>
    <p:extLst>
      <p:ext uri="{BB962C8B-B14F-4D97-AF65-F5344CB8AC3E}">
        <p14:creationId xmlns:p14="http://schemas.microsoft.com/office/powerpoint/2010/main" val="34021588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 of Chain Drives</a:t>
            </a:r>
          </a:p>
        </p:txBody>
      </p:sp>
      <p:sp>
        <p:nvSpPr>
          <p:cNvPr id="2" name="Content Placeholder 1"/>
          <p:cNvSpPr>
            <a:spLocks noGrp="1"/>
          </p:cNvSpPr>
          <p:nvPr>
            <p:ph idx="1"/>
          </p:nvPr>
        </p:nvSpPr>
        <p:spPr>
          <a:xfrm>
            <a:off x="773723" y="1066800"/>
            <a:ext cx="9589477" cy="5562600"/>
          </a:xfrm>
        </p:spPr>
        <p:txBody>
          <a:bodyPr>
            <a:normAutofit/>
          </a:bodyPr>
          <a:lstStyle/>
          <a:p>
            <a:pPr algn="just"/>
            <a:r>
              <a:rPr lang="en-US" sz="2400" dirty="0"/>
              <a:t>The ratings are based on the speed of the smaller sprocket and an expected life of  approximately 15 000 h.</a:t>
            </a:r>
          </a:p>
          <a:p>
            <a:pPr algn="just"/>
            <a:r>
              <a:rPr lang="en-US" sz="2400" dirty="0"/>
              <a:t>For a given speed, the power capacity increases with the number of teeth on the sprocket.</a:t>
            </a:r>
          </a:p>
          <a:p>
            <a:pPr algn="just"/>
            <a:r>
              <a:rPr lang="en-US" sz="2400" dirty="0"/>
              <a:t>For a given sprocket size (a given number of teeth), the power capacity increases with increasing speed up to a point; then it decreases.</a:t>
            </a:r>
          </a:p>
          <a:p>
            <a:pPr algn="just"/>
            <a:r>
              <a:rPr lang="en-US" sz="2400" dirty="0"/>
              <a:t>Fatigue due to the tension in the chain governs at the low to moderate speeds; impact on the sprockets governs at the higher speeds.</a:t>
            </a:r>
          </a:p>
        </p:txBody>
      </p:sp>
    </p:spTree>
    <p:extLst>
      <p:ext uri="{BB962C8B-B14F-4D97-AF65-F5344CB8AC3E}">
        <p14:creationId xmlns:p14="http://schemas.microsoft.com/office/powerpoint/2010/main" val="17394312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 of Chain Drives</a:t>
            </a:r>
          </a:p>
        </p:txBody>
      </p:sp>
      <p:sp>
        <p:nvSpPr>
          <p:cNvPr id="2" name="Content Placeholder 1"/>
          <p:cNvSpPr>
            <a:spLocks noGrp="1"/>
          </p:cNvSpPr>
          <p:nvPr>
            <p:ph idx="1"/>
          </p:nvPr>
        </p:nvSpPr>
        <p:spPr>
          <a:xfrm>
            <a:off x="520505" y="1066800"/>
            <a:ext cx="9842695" cy="5562600"/>
          </a:xfrm>
        </p:spPr>
        <p:txBody>
          <a:bodyPr>
            <a:normAutofit/>
          </a:bodyPr>
          <a:lstStyle/>
          <a:p>
            <a:pPr algn="just"/>
            <a:r>
              <a:rPr lang="en-US" sz="2400" dirty="0"/>
              <a:t>The ratings are for a single strand of chain. Although multiple strands do increase the power capacity, they do not provide a direct multiple of the single-strand capacity.</a:t>
            </a:r>
          </a:p>
          <a:p>
            <a:pPr algn="just"/>
            <a:r>
              <a:rPr lang="en-US" sz="2400" dirty="0"/>
              <a:t>Multiply the capacity in the tables by the following factors.</a:t>
            </a:r>
          </a:p>
          <a:p>
            <a:pPr lvl="1" algn="just"/>
            <a:r>
              <a:rPr lang="en-US" sz="2400" dirty="0"/>
              <a:t>Two strands: Factor = 1.7</a:t>
            </a:r>
          </a:p>
          <a:p>
            <a:pPr lvl="1" algn="just"/>
            <a:r>
              <a:rPr lang="en-US" sz="2400" dirty="0"/>
              <a:t>Three strands: Factor = 2.5</a:t>
            </a:r>
          </a:p>
          <a:p>
            <a:pPr lvl="1" algn="just"/>
            <a:r>
              <a:rPr lang="en-US" sz="2400" dirty="0"/>
              <a:t>Four strands: Factor = 3.3</a:t>
            </a:r>
          </a:p>
          <a:p>
            <a:pPr algn="just"/>
            <a:r>
              <a:rPr lang="en-US" sz="2400" dirty="0"/>
              <a:t>The chain manufacturer’s ratings are for a service factor of 1.0. Specify a service factor for a given application as shown in Table 7–16.</a:t>
            </a:r>
          </a:p>
        </p:txBody>
      </p:sp>
    </p:spTree>
    <p:extLst>
      <p:ext uri="{BB962C8B-B14F-4D97-AF65-F5344CB8AC3E}">
        <p14:creationId xmlns:p14="http://schemas.microsoft.com/office/powerpoint/2010/main" val="14280314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dirty="0"/>
              <a:t>DESIGN GUIDELINES FOR CHAIN DRIVES</a:t>
            </a:r>
          </a:p>
        </p:txBody>
      </p:sp>
      <p:sp>
        <p:nvSpPr>
          <p:cNvPr id="2" name="Content Placeholder 1"/>
          <p:cNvSpPr>
            <a:spLocks noGrp="1"/>
          </p:cNvSpPr>
          <p:nvPr>
            <p:ph idx="1"/>
          </p:nvPr>
        </p:nvSpPr>
        <p:spPr>
          <a:xfrm>
            <a:off x="618978" y="1066800"/>
            <a:ext cx="9744222" cy="5562600"/>
          </a:xfrm>
        </p:spPr>
        <p:txBody>
          <a:bodyPr>
            <a:normAutofit/>
          </a:bodyPr>
          <a:lstStyle/>
          <a:p>
            <a:pPr marL="514350" indent="-514350" algn="just">
              <a:buFont typeface="+mj-lt"/>
              <a:buAutoNum type="arabicPeriod"/>
            </a:pPr>
            <a:r>
              <a:rPr lang="en-US" sz="2400" dirty="0"/>
              <a:t>The minimum number of teeth in a sprocket should be 17 unless the drive is operating at a very low speed, under 100 rpm.</a:t>
            </a:r>
          </a:p>
          <a:p>
            <a:pPr marL="514350" indent="-514350" algn="just">
              <a:buFont typeface="+mj-lt"/>
              <a:buAutoNum type="arabicPeriod"/>
            </a:pPr>
            <a:r>
              <a:rPr lang="en-US" sz="2400" dirty="0"/>
              <a:t>The maximum speed ratio should be 7.0, although higher ratios are feasible. Two or more stages of reduction can be used to achieve higher ratios.</a:t>
            </a:r>
          </a:p>
          <a:p>
            <a:pPr marL="514350" indent="-514350" algn="just">
              <a:buFont typeface="+mj-lt"/>
              <a:buAutoNum type="arabicPeriod"/>
            </a:pPr>
            <a:r>
              <a:rPr lang="en-US" sz="2400" dirty="0"/>
              <a:t>The center distance between the sprocket axes should be approximately 30 to 50 pitches (30–50 times the pitch of the chain).</a:t>
            </a:r>
          </a:p>
        </p:txBody>
      </p:sp>
    </p:spTree>
    <p:extLst>
      <p:ext uri="{BB962C8B-B14F-4D97-AF65-F5344CB8AC3E}">
        <p14:creationId xmlns:p14="http://schemas.microsoft.com/office/powerpoint/2010/main" val="4425180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dirty="0"/>
              <a:t>DESIGN GUIDELINES FOR CHAIN DRIVES</a:t>
            </a:r>
          </a:p>
        </p:txBody>
      </p:sp>
      <p:sp>
        <p:nvSpPr>
          <p:cNvPr id="2" name="Content Placeholder 1"/>
          <p:cNvSpPr>
            <a:spLocks noGrp="1"/>
          </p:cNvSpPr>
          <p:nvPr>
            <p:ph idx="1"/>
          </p:nvPr>
        </p:nvSpPr>
        <p:spPr>
          <a:xfrm>
            <a:off x="506437" y="1066800"/>
            <a:ext cx="11155680" cy="5562600"/>
          </a:xfrm>
        </p:spPr>
        <p:txBody>
          <a:bodyPr>
            <a:normAutofit/>
          </a:bodyPr>
          <a:lstStyle/>
          <a:p>
            <a:pPr marL="514350" indent="-514350" algn="just">
              <a:buFont typeface="+mj-lt"/>
              <a:buAutoNum type="arabicPeriod" startAt="4"/>
            </a:pPr>
            <a:r>
              <a:rPr lang="en-US" sz="2400" dirty="0"/>
              <a:t>The larger sprocket should normally have no more than 120 teeth.</a:t>
            </a:r>
          </a:p>
          <a:p>
            <a:pPr marL="514350" indent="-514350" algn="just">
              <a:buFont typeface="+mj-lt"/>
              <a:buAutoNum type="arabicPeriod" startAt="4"/>
            </a:pPr>
            <a:r>
              <a:rPr lang="en-US" sz="2400" dirty="0"/>
              <a:t>The preferred arrangement for a chain drive is with the centerline of the sprockets horizontal and with the tight side on top.</a:t>
            </a:r>
          </a:p>
          <a:p>
            <a:pPr marL="514350" indent="-514350" algn="just">
              <a:buFont typeface="+mj-lt"/>
              <a:buAutoNum type="arabicPeriod" startAt="4"/>
            </a:pPr>
            <a:r>
              <a:rPr lang="en-US" sz="2400" dirty="0"/>
              <a:t>The chain length must be an integral multiple of the pitch, and </a:t>
            </a:r>
            <a:r>
              <a:rPr lang="en-US" sz="2400" i="1" dirty="0"/>
              <a:t>an even number of pitches is recommended</a:t>
            </a:r>
            <a:r>
              <a:rPr lang="en-US" sz="2400" dirty="0"/>
              <a:t>. The center distance should be made adjustable to accommodate the chain length and to take up for tolerances and wear.</a:t>
            </a:r>
          </a:p>
        </p:txBody>
      </p:sp>
    </p:spTree>
    <p:extLst>
      <p:ext uri="{BB962C8B-B14F-4D97-AF65-F5344CB8AC3E}">
        <p14:creationId xmlns:p14="http://schemas.microsoft.com/office/powerpoint/2010/main" val="6468234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dirty="0"/>
              <a:t>DESIGN GUIDELINES FOR CHAIN DRIVES</a:t>
            </a:r>
          </a:p>
        </p:txBody>
      </p:sp>
      <p:sp>
        <p:nvSpPr>
          <p:cNvPr id="2" name="Content Placeholder 1"/>
          <p:cNvSpPr>
            <a:spLocks noGrp="1"/>
          </p:cNvSpPr>
          <p:nvPr>
            <p:ph idx="1"/>
          </p:nvPr>
        </p:nvSpPr>
        <p:spPr>
          <a:xfrm>
            <a:off x="1752600" y="1066800"/>
            <a:ext cx="8610600" cy="5562600"/>
          </a:xfrm>
        </p:spPr>
        <p:txBody>
          <a:bodyPr>
            <a:normAutofit/>
          </a:bodyPr>
          <a:lstStyle/>
          <a:p>
            <a:pPr marL="0" indent="0">
              <a:buNone/>
            </a:pPr>
            <a:r>
              <a:rPr lang="en-US" dirty="0"/>
              <a:t>➭ </a:t>
            </a:r>
            <a:r>
              <a:rPr lang="en-US" b="1" dirty="0"/>
              <a:t>Chain Length in Pitches</a:t>
            </a:r>
          </a:p>
          <a:p>
            <a:pPr marL="0" indent="0">
              <a:buNone/>
            </a:pPr>
            <a:endParaRPr lang="en-US" b="1" dirty="0"/>
          </a:p>
          <a:p>
            <a:pPr marL="0" indent="0">
              <a:buNone/>
            </a:pPr>
            <a:endParaRPr lang="en-US" b="1" dirty="0"/>
          </a:p>
          <a:p>
            <a:pPr marL="0" indent="0">
              <a:buNone/>
            </a:pPr>
            <a:br>
              <a:rPr lang="en-US" b="1" dirty="0"/>
            </a:br>
            <a:r>
              <a:rPr lang="en-US" dirty="0"/>
              <a:t>➭ </a:t>
            </a:r>
          </a:p>
          <a:p>
            <a:pPr marL="0" indent="0">
              <a:buNone/>
            </a:pPr>
            <a:endParaRPr lang="en-US" b="1" dirty="0"/>
          </a:p>
          <a:p>
            <a:pPr marL="0" indent="0">
              <a:buNone/>
            </a:pPr>
            <a:r>
              <a:rPr lang="en-US" b="1" dirty="0"/>
              <a:t>Center Distance in Pitches</a:t>
            </a:r>
          </a:p>
          <a:p>
            <a:pPr marL="0" indent="0">
              <a:buNone/>
            </a:pPr>
            <a:endParaRPr lang="en-US" dirty="0"/>
          </a:p>
        </p:txBody>
      </p:sp>
      <p:pic>
        <p:nvPicPr>
          <p:cNvPr id="4" name="Picture 3">
            <a:extLst>
              <a:ext uri="{FF2B5EF4-FFF2-40B4-BE49-F238E27FC236}">
                <a16:creationId xmlns:a16="http://schemas.microsoft.com/office/drawing/2014/main" id="{930C9A49-4B44-4F89-B989-0B70970AD6A1}"/>
              </a:ext>
            </a:extLst>
          </p:cNvPr>
          <p:cNvPicPr>
            <a:picLocks noChangeAspect="1"/>
          </p:cNvPicPr>
          <p:nvPr/>
        </p:nvPicPr>
        <p:blipFill>
          <a:blip r:embed="rId3"/>
          <a:stretch>
            <a:fillRect/>
          </a:stretch>
        </p:blipFill>
        <p:spPr>
          <a:xfrm>
            <a:off x="3236742" y="1476375"/>
            <a:ext cx="5981315" cy="1447800"/>
          </a:xfrm>
          <a:prstGeom prst="rect">
            <a:avLst/>
          </a:prstGeom>
        </p:spPr>
      </p:pic>
      <p:pic>
        <p:nvPicPr>
          <p:cNvPr id="6" name="Picture 5">
            <a:extLst>
              <a:ext uri="{FF2B5EF4-FFF2-40B4-BE49-F238E27FC236}">
                <a16:creationId xmlns:a16="http://schemas.microsoft.com/office/drawing/2014/main" id="{A75B20BA-6614-4DE8-AE42-73F833F29735}"/>
              </a:ext>
            </a:extLst>
          </p:cNvPr>
          <p:cNvPicPr>
            <a:picLocks noChangeAspect="1"/>
          </p:cNvPicPr>
          <p:nvPr/>
        </p:nvPicPr>
        <p:blipFill>
          <a:blip r:embed="rId4"/>
          <a:stretch>
            <a:fillRect/>
          </a:stretch>
        </p:blipFill>
        <p:spPr>
          <a:xfrm>
            <a:off x="1803696" y="3694674"/>
            <a:ext cx="8847405" cy="1338263"/>
          </a:xfrm>
          <a:prstGeom prst="rect">
            <a:avLst/>
          </a:prstGeom>
        </p:spPr>
      </p:pic>
      <p:sp>
        <p:nvSpPr>
          <p:cNvPr id="8" name="TextBox 7">
            <a:extLst>
              <a:ext uri="{FF2B5EF4-FFF2-40B4-BE49-F238E27FC236}">
                <a16:creationId xmlns:a16="http://schemas.microsoft.com/office/drawing/2014/main" id="{0ACA7223-86F9-4D3F-AA33-339F2CA5A3B5}"/>
              </a:ext>
            </a:extLst>
          </p:cNvPr>
          <p:cNvSpPr txBox="1"/>
          <p:nvPr/>
        </p:nvSpPr>
        <p:spPr>
          <a:xfrm>
            <a:off x="1554530" y="5256104"/>
            <a:ext cx="8946317" cy="954107"/>
          </a:xfrm>
          <a:prstGeom prst="rect">
            <a:avLst/>
          </a:prstGeom>
          <a:noFill/>
        </p:spPr>
        <p:txBody>
          <a:bodyPr wrap="square">
            <a:spAutoFit/>
          </a:bodyPr>
          <a:lstStyle/>
          <a:p>
            <a:pPr algn="l"/>
            <a:r>
              <a:rPr lang="en-US" sz="2800" dirty="0">
                <a:latin typeface="TradeGothicLTPro-Light"/>
              </a:rPr>
              <a:t>The computed center distance assumes no sag in either the tight or the slack side of the chain, and thus it is a </a:t>
            </a:r>
            <a:r>
              <a:rPr lang="en-US" sz="2800" i="1" dirty="0">
                <a:latin typeface="TradeGothicLTPro-LightObl"/>
              </a:rPr>
              <a:t>maximum</a:t>
            </a:r>
            <a:r>
              <a:rPr lang="en-US" sz="2800" dirty="0">
                <a:latin typeface="TradeGothicLTPro-Light"/>
              </a:rPr>
              <a:t>.</a:t>
            </a:r>
            <a:endParaRPr lang="en-US" sz="2800" dirty="0"/>
          </a:p>
        </p:txBody>
      </p:sp>
    </p:spTree>
    <p:extLst>
      <p:ext uri="{BB962C8B-B14F-4D97-AF65-F5344CB8AC3E}">
        <p14:creationId xmlns:p14="http://schemas.microsoft.com/office/powerpoint/2010/main" val="268829132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Effect transition="in" filter="fade">
                                      <p:cBhvr>
                                        <p:cTn id="11" dur="500"/>
                                        <p:tgtEl>
                                          <p:spTgt spid="2">
                                            <p:txEl>
                                              <p:pRg st="3" end="3"/>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animEffect transition="in" filter="fade">
                                      <p:cBhvr>
                                        <p:cTn id="1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Advantages of Synchronous Belt Drives</a:t>
            </a:r>
          </a:p>
        </p:txBody>
      </p:sp>
      <p:sp>
        <p:nvSpPr>
          <p:cNvPr id="2" name="Content Placeholder 1"/>
          <p:cNvSpPr>
            <a:spLocks noGrp="1"/>
          </p:cNvSpPr>
          <p:nvPr>
            <p:ph idx="1"/>
          </p:nvPr>
        </p:nvSpPr>
        <p:spPr>
          <a:xfrm>
            <a:off x="1752600" y="1066800"/>
            <a:ext cx="8610600" cy="5562600"/>
          </a:xfrm>
        </p:spPr>
        <p:txBody>
          <a:bodyPr>
            <a:normAutofit/>
          </a:bodyPr>
          <a:lstStyle/>
          <a:p>
            <a:r>
              <a:rPr lang="en-US" sz="2400" dirty="0">
                <a:latin typeface="Times New Roman" panose="02020603050405020304" pitchFamily="18" charset="0"/>
                <a:cs typeface="Times New Roman" panose="02020603050405020304" pitchFamily="18" charset="0"/>
              </a:rPr>
              <a:t>Synchronous belts provide a positive and trouble-free transmission of power and offer these advantages:</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High capacity</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Highly accurate registration</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Low vibration</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Low noise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No lubrication required</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No stretching due to wear</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Corrosion resistance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Abrasion resistance</a:t>
            </a:r>
          </a:p>
          <a:p>
            <a:pPr marL="914400" lvl="1" indent="-514350">
              <a:buFont typeface="+mj-lt"/>
              <a:buAutoNum type="arabicPeriod"/>
            </a:pPr>
            <a:r>
              <a:rPr lang="en-US" sz="2400" dirty="0">
                <a:latin typeface="Times New Roman" panose="02020603050405020304" pitchFamily="18" charset="0"/>
                <a:cs typeface="Times New Roman" panose="02020603050405020304" pitchFamily="18" charset="0"/>
              </a:rPr>
              <a:t>Clean operation</a:t>
            </a:r>
          </a:p>
        </p:txBody>
      </p:sp>
    </p:spTree>
    <p:extLst>
      <p:ext uri="{BB962C8B-B14F-4D97-AF65-F5344CB8AC3E}">
        <p14:creationId xmlns:p14="http://schemas.microsoft.com/office/powerpoint/2010/main" val="391212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fade">
                                      <p:cBhvr>
                                        <p:cTn id="25" dur="500"/>
                                        <p:tgtEl>
                                          <p:spTgt spid="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fade">
                                      <p:cBhvr>
                                        <p:cTn id="28" dur="500"/>
                                        <p:tgtEl>
                                          <p:spTgt spid="2">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fade">
                                      <p:cBhvr>
                                        <p:cTn id="31" dur="500"/>
                                        <p:tgtEl>
                                          <p:spTgt spid="2">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9" end="9"/>
                                            </p:txEl>
                                          </p:spTgt>
                                        </p:tgtEl>
                                        <p:attrNameLst>
                                          <p:attrName>style.visibility</p:attrName>
                                        </p:attrNameLst>
                                      </p:cBhvr>
                                      <p:to>
                                        <p:strVal val="visible"/>
                                      </p:to>
                                    </p:set>
                                    <p:animEffect transition="in" filter="fade">
                                      <p:cBhvr>
                                        <p:cTn id="34"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dirty="0"/>
              <a:t>DESIGN GUIDELINES FOR CHAIN DRIVES</a:t>
            </a:r>
          </a:p>
        </p:txBody>
      </p:sp>
      <p:sp>
        <p:nvSpPr>
          <p:cNvPr id="2" name="Content Placeholder 1"/>
          <p:cNvSpPr>
            <a:spLocks noGrp="1"/>
          </p:cNvSpPr>
          <p:nvPr>
            <p:ph idx="1"/>
          </p:nvPr>
        </p:nvSpPr>
        <p:spPr>
          <a:xfrm>
            <a:off x="1752600" y="1066800"/>
            <a:ext cx="8610600" cy="5562600"/>
          </a:xfrm>
        </p:spPr>
        <p:txBody>
          <a:bodyPr>
            <a:normAutofit/>
          </a:bodyPr>
          <a:lstStyle/>
          <a:p>
            <a:pPr marL="514350" indent="-514350">
              <a:buFont typeface="+mj-lt"/>
              <a:buAutoNum type="arabicPeriod" startAt="7"/>
            </a:pPr>
            <a:r>
              <a:rPr lang="en-US" dirty="0"/>
              <a:t> The pitch diameter of a sprocket with </a:t>
            </a:r>
            <a:r>
              <a:rPr lang="en-US" i="1" dirty="0"/>
              <a:t>N </a:t>
            </a:r>
            <a:r>
              <a:rPr lang="en-US" dirty="0"/>
              <a:t>teeth for a chain with a pitch of </a:t>
            </a:r>
            <a:r>
              <a:rPr lang="en-US" i="1" dirty="0"/>
              <a:t>p </a:t>
            </a:r>
            <a:r>
              <a:rPr lang="en-US" dirty="0"/>
              <a:t>is:</a:t>
            </a:r>
          </a:p>
          <a:p>
            <a:pPr marL="0" indent="0">
              <a:buNone/>
            </a:pPr>
            <a:r>
              <a:rPr lang="en-US" dirty="0"/>
              <a:t>➭ </a:t>
            </a:r>
            <a:r>
              <a:rPr lang="en-US" b="1" dirty="0"/>
              <a:t>Pitch Diameter of Sprocket</a:t>
            </a:r>
          </a:p>
          <a:p>
            <a:pPr marL="514350" indent="-514350">
              <a:buFont typeface="+mj-lt"/>
              <a:buAutoNum type="arabicPeriod"/>
            </a:pPr>
            <a:endParaRPr lang="en-US" b="1" dirty="0"/>
          </a:p>
          <a:p>
            <a:pPr marL="514350" indent="-514350">
              <a:buFont typeface="+mj-lt"/>
              <a:buAutoNum type="arabicPeriod"/>
            </a:pPr>
            <a:endParaRPr lang="en-US" b="1" dirty="0"/>
          </a:p>
          <a:p>
            <a:pPr marL="514350" indent="-514350">
              <a:buFont typeface="+mj-lt"/>
              <a:buAutoNum type="arabicPeriod" startAt="8"/>
            </a:pPr>
            <a:endParaRPr lang="en-US" dirty="0"/>
          </a:p>
          <a:p>
            <a:pPr marL="514350" indent="-514350">
              <a:buFont typeface="+mj-lt"/>
              <a:buAutoNum type="arabicPeriod" startAt="8"/>
            </a:pPr>
            <a:endParaRPr lang="en-US" dirty="0"/>
          </a:p>
          <a:p>
            <a:pPr marL="514350" indent="-514350">
              <a:buFont typeface="+mj-lt"/>
              <a:buAutoNum type="arabicPeriod" startAt="8"/>
            </a:pPr>
            <a:r>
              <a:rPr lang="en-US" dirty="0"/>
              <a:t>The minimum sprocket diameter and therefore the minimum number of teeth in a sprocket are often limited by the size of the shaft on which it is mounted. Check the sprocket catalog.</a:t>
            </a:r>
          </a:p>
        </p:txBody>
      </p:sp>
      <p:pic>
        <p:nvPicPr>
          <p:cNvPr id="4" name="Picture 3">
            <a:extLst>
              <a:ext uri="{FF2B5EF4-FFF2-40B4-BE49-F238E27FC236}">
                <a16:creationId xmlns:a16="http://schemas.microsoft.com/office/drawing/2014/main" id="{E9637390-C913-443F-A975-2A4E4B9EB803}"/>
              </a:ext>
            </a:extLst>
          </p:cNvPr>
          <p:cNvPicPr>
            <a:picLocks noChangeAspect="1"/>
          </p:cNvPicPr>
          <p:nvPr/>
        </p:nvPicPr>
        <p:blipFill>
          <a:blip r:embed="rId3"/>
          <a:stretch>
            <a:fillRect/>
          </a:stretch>
        </p:blipFill>
        <p:spPr>
          <a:xfrm>
            <a:off x="3033932" y="2328643"/>
            <a:ext cx="5752556" cy="1114425"/>
          </a:xfrm>
          <a:prstGeom prst="rect">
            <a:avLst/>
          </a:prstGeom>
        </p:spPr>
      </p:pic>
    </p:spTree>
    <p:extLst>
      <p:ext uri="{BB962C8B-B14F-4D97-AF65-F5344CB8AC3E}">
        <p14:creationId xmlns:p14="http://schemas.microsoft.com/office/powerpoint/2010/main" val="24013161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dirty="0"/>
              <a:t>DESIGN GUIDELINES FOR CHAIN DRIVES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52600" y="1066800"/>
                <a:ext cx="8610600" cy="5562600"/>
              </a:xfrm>
            </p:spPr>
            <p:txBody>
              <a:bodyPr>
                <a:normAutofit/>
              </a:bodyPr>
              <a:lstStyle/>
              <a:p>
                <a:pPr marL="514350" indent="-514350">
                  <a:buFont typeface="+mj-lt"/>
                  <a:buAutoNum type="arabicPeriod" startAt="9"/>
                </a:pPr>
                <a:r>
                  <a:rPr lang="en-US" dirty="0"/>
                  <a:t>The arc of contact,</a:t>
                </a:r>
                <a14:m>
                  <m:oMath xmlns:m="http://schemas.openxmlformats.org/officeDocument/2006/math">
                    <m:r>
                      <a:rPr lang="en-US" i="1"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1</m:t>
                        </m:r>
                      </m:sub>
                    </m:sSub>
                  </m:oMath>
                </a14:m>
                <a:r>
                  <a:rPr lang="en-US" dirty="0"/>
                  <a:t>, often called the </a:t>
                </a:r>
                <a:r>
                  <a:rPr lang="en-US" i="1" dirty="0"/>
                  <a:t>angle of wrap</a:t>
                </a:r>
                <a:r>
                  <a:rPr lang="en-US" dirty="0"/>
                  <a:t>, of the chain on the smaller sprocket should be greater than 120°.</a:t>
                </a:r>
              </a:p>
              <a:p>
                <a:pPr marL="0" indent="0">
                  <a:buNone/>
                </a:pPr>
                <a:r>
                  <a:rPr lang="en-US" dirty="0"/>
                  <a:t>➭ </a:t>
                </a:r>
                <a:r>
                  <a:rPr lang="en-US" b="1" dirty="0"/>
                  <a:t>Angle of Wrap Smaller Sprocket</a:t>
                </a:r>
              </a:p>
              <a:p>
                <a:pPr marL="0" indent="0">
                  <a:buNone/>
                </a:pPr>
                <a:endParaRPr lang="en-US" b="1" dirty="0"/>
              </a:p>
              <a:p>
                <a:pPr marL="514350" indent="-514350">
                  <a:buFont typeface="+mj-lt"/>
                  <a:buAutoNum type="arabicPeriod" startAt="10"/>
                </a:pPr>
                <a:endParaRPr lang="en-US" dirty="0"/>
              </a:p>
              <a:p>
                <a:pPr marL="514350" indent="-514350">
                  <a:buFont typeface="+mj-lt"/>
                  <a:buAutoNum type="arabicPeriod" startAt="10"/>
                </a:pPr>
                <a:endParaRPr lang="en-US" dirty="0"/>
              </a:p>
              <a:p>
                <a:pPr marL="514350" indent="-514350">
                  <a:buFont typeface="+mj-lt"/>
                  <a:buAutoNum type="arabicPeriod" startAt="10"/>
                </a:pPr>
                <a:r>
                  <a:rPr lang="en-US" dirty="0"/>
                  <a:t>For reference, the arc of contact, u2, on the larger sprocket is:</a:t>
                </a:r>
              </a:p>
              <a:p>
                <a:pPr marL="0" indent="0">
                  <a:buNone/>
                </a:pPr>
                <a:r>
                  <a:rPr lang="en-US" dirty="0"/>
                  <a:t>➭ </a:t>
                </a:r>
                <a:r>
                  <a:rPr lang="en-US" b="1" dirty="0"/>
                  <a:t>Angle of Wrap Large Sprocket</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52600" y="1066800"/>
                <a:ext cx="8610600" cy="5562600"/>
              </a:xfrm>
              <a:blipFill>
                <a:blip r:embed="rId3"/>
                <a:stretch>
                  <a:fillRect l="-637" t="-657"/>
                </a:stretch>
              </a:blipFill>
            </p:spPr>
            <p:txBody>
              <a:bodyPr/>
              <a:lstStyle/>
              <a:p>
                <a:r>
                  <a:rPr lang="en-PK">
                    <a:noFill/>
                  </a:rPr>
                  <a:t> </a:t>
                </a:r>
              </a:p>
            </p:txBody>
          </p:sp>
        </mc:Fallback>
      </mc:AlternateContent>
      <p:pic>
        <p:nvPicPr>
          <p:cNvPr id="4" name="Picture 3">
            <a:extLst>
              <a:ext uri="{FF2B5EF4-FFF2-40B4-BE49-F238E27FC236}">
                <a16:creationId xmlns:a16="http://schemas.microsoft.com/office/drawing/2014/main" id="{1C08706D-409B-4634-BEA1-CE44DB24FB34}"/>
              </a:ext>
            </a:extLst>
          </p:cNvPr>
          <p:cNvPicPr>
            <a:picLocks noChangeAspect="1"/>
          </p:cNvPicPr>
          <p:nvPr/>
        </p:nvPicPr>
        <p:blipFill>
          <a:blip r:embed="rId4"/>
          <a:stretch>
            <a:fillRect/>
          </a:stretch>
        </p:blipFill>
        <p:spPr>
          <a:xfrm>
            <a:off x="2639691" y="2195513"/>
            <a:ext cx="6396789" cy="762000"/>
          </a:xfrm>
          <a:prstGeom prst="rect">
            <a:avLst/>
          </a:prstGeom>
        </p:spPr>
      </p:pic>
      <p:pic>
        <p:nvPicPr>
          <p:cNvPr id="5" name="Picture 4">
            <a:extLst>
              <a:ext uri="{FF2B5EF4-FFF2-40B4-BE49-F238E27FC236}">
                <a16:creationId xmlns:a16="http://schemas.microsoft.com/office/drawing/2014/main" id="{2BDB17DA-2EF3-4A01-86D6-28C5BDAAB36C}"/>
              </a:ext>
            </a:extLst>
          </p:cNvPr>
          <p:cNvPicPr>
            <a:picLocks noChangeAspect="1"/>
          </p:cNvPicPr>
          <p:nvPr/>
        </p:nvPicPr>
        <p:blipFill>
          <a:blip r:embed="rId5"/>
          <a:stretch>
            <a:fillRect/>
          </a:stretch>
        </p:blipFill>
        <p:spPr>
          <a:xfrm>
            <a:off x="3010560" y="4610158"/>
            <a:ext cx="6472238" cy="635941"/>
          </a:xfrm>
          <a:prstGeom prst="rect">
            <a:avLst/>
          </a:prstGeom>
        </p:spPr>
      </p:pic>
    </p:spTree>
    <p:extLst>
      <p:ext uri="{BB962C8B-B14F-4D97-AF65-F5344CB8AC3E}">
        <p14:creationId xmlns:p14="http://schemas.microsoft.com/office/powerpoint/2010/main" val="126208515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Synchronous Belt Drives</a:t>
            </a:r>
          </a:p>
        </p:txBody>
      </p:sp>
      <p:sp>
        <p:nvSpPr>
          <p:cNvPr id="2" name="Content Placeholder 1"/>
          <p:cNvSpPr>
            <a:spLocks noGrp="1"/>
          </p:cNvSpPr>
          <p:nvPr>
            <p:ph idx="1"/>
          </p:nvPr>
        </p:nvSpPr>
        <p:spPr>
          <a:xfrm>
            <a:off x="1752600" y="1066800"/>
            <a:ext cx="8610600" cy="5562600"/>
          </a:xfrm>
        </p:spPr>
        <p:txBody>
          <a:bodyPr>
            <a:normAutofit/>
          </a:bodyPr>
          <a:lstStyle/>
          <a:p>
            <a:r>
              <a:rPr lang="en-US" dirty="0"/>
              <a:t>Synchronous belts are constructed with ribs or teeth across the underside of the belt</a:t>
            </a:r>
          </a:p>
        </p:txBody>
      </p:sp>
      <p:pic>
        <p:nvPicPr>
          <p:cNvPr id="4" name="Picture 3">
            <a:extLst>
              <a:ext uri="{FF2B5EF4-FFF2-40B4-BE49-F238E27FC236}">
                <a16:creationId xmlns:a16="http://schemas.microsoft.com/office/drawing/2014/main" id="{EF1B8CB0-65B8-4126-A365-EBE0724F36DF}"/>
              </a:ext>
            </a:extLst>
          </p:cNvPr>
          <p:cNvPicPr>
            <a:picLocks noChangeAspect="1"/>
          </p:cNvPicPr>
          <p:nvPr/>
        </p:nvPicPr>
        <p:blipFill>
          <a:blip r:embed="rId3"/>
          <a:stretch>
            <a:fillRect/>
          </a:stretch>
        </p:blipFill>
        <p:spPr>
          <a:xfrm>
            <a:off x="1500187" y="142875"/>
            <a:ext cx="9144000" cy="3951424"/>
          </a:xfrm>
          <a:prstGeom prst="rect">
            <a:avLst/>
          </a:prstGeom>
        </p:spPr>
      </p:pic>
    </p:spTree>
    <p:extLst>
      <p:ext uri="{BB962C8B-B14F-4D97-AF65-F5344CB8AC3E}">
        <p14:creationId xmlns:p14="http://schemas.microsoft.com/office/powerpoint/2010/main" val="29783842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sp>
        <p:nvSpPr>
          <p:cNvPr id="2" name="Content Placeholder 1"/>
          <p:cNvSpPr>
            <a:spLocks noGrp="1"/>
          </p:cNvSpPr>
          <p:nvPr>
            <p:ph idx="1"/>
          </p:nvPr>
        </p:nvSpPr>
        <p:spPr>
          <a:xfrm>
            <a:off x="323557" y="1066800"/>
            <a:ext cx="10039643" cy="5562600"/>
          </a:xfrm>
        </p:spPr>
        <p:txBody>
          <a:bodyPr>
            <a:normAutofit/>
          </a:bodyPr>
          <a:lstStyle/>
          <a:p>
            <a:pPr algn="just"/>
            <a:r>
              <a:rPr lang="en-US" sz="2400" dirty="0"/>
              <a:t>It is essential that adequate lubrication be provided for chain drives. </a:t>
            </a:r>
          </a:p>
          <a:p>
            <a:pPr algn="just"/>
            <a:r>
              <a:rPr lang="en-US" sz="2400" dirty="0"/>
              <a:t>There are numerous moving parts within the chain, along with the interaction between the chain and the sprocket teeth. </a:t>
            </a:r>
          </a:p>
          <a:p>
            <a:pPr algn="just"/>
            <a:r>
              <a:rPr lang="en-US" sz="2400" dirty="0"/>
              <a:t>The designer must define the lubricant properties and the method of lubrication.</a:t>
            </a:r>
          </a:p>
        </p:txBody>
      </p:sp>
    </p:spTree>
    <p:extLst>
      <p:ext uri="{BB962C8B-B14F-4D97-AF65-F5344CB8AC3E}">
        <p14:creationId xmlns:p14="http://schemas.microsoft.com/office/powerpoint/2010/main" val="14788979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sp>
        <p:nvSpPr>
          <p:cNvPr id="2" name="Content Placeholder 1"/>
          <p:cNvSpPr>
            <a:spLocks noGrp="1"/>
          </p:cNvSpPr>
          <p:nvPr>
            <p:ph idx="1"/>
          </p:nvPr>
        </p:nvSpPr>
        <p:spPr>
          <a:xfrm>
            <a:off x="759655" y="1066800"/>
            <a:ext cx="10466363" cy="5562600"/>
          </a:xfrm>
        </p:spPr>
        <p:txBody>
          <a:bodyPr>
            <a:normAutofit/>
          </a:bodyPr>
          <a:lstStyle/>
          <a:p>
            <a:pPr algn="just"/>
            <a:r>
              <a:rPr lang="en-US" sz="2400" b="1" dirty="0"/>
              <a:t>Lubricant Properties. </a:t>
            </a:r>
            <a:r>
              <a:rPr lang="en-US" sz="2400" dirty="0"/>
              <a:t>Petroleum-based lubricating oil similar to engine oil is recommended.</a:t>
            </a:r>
          </a:p>
          <a:p>
            <a:pPr algn="just"/>
            <a:r>
              <a:rPr lang="en-US" sz="2400" dirty="0"/>
              <a:t>Its viscosity must enable the oil to flow readily between chain surfaces that move relative to each other while providing adequate lubrication action.</a:t>
            </a:r>
          </a:p>
          <a:p>
            <a:pPr algn="just"/>
            <a:r>
              <a:rPr lang="en-US" sz="2400" dirty="0"/>
              <a:t>Table 7–18 gives the recommended lubricants for different ambient temperatures.</a:t>
            </a:r>
          </a:p>
        </p:txBody>
      </p:sp>
    </p:spTree>
    <p:extLst>
      <p:ext uri="{BB962C8B-B14F-4D97-AF65-F5344CB8AC3E}">
        <p14:creationId xmlns:p14="http://schemas.microsoft.com/office/powerpoint/2010/main" val="16064340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pic>
        <p:nvPicPr>
          <p:cNvPr id="6" name="Picture 5">
            <a:extLst>
              <a:ext uri="{FF2B5EF4-FFF2-40B4-BE49-F238E27FC236}">
                <a16:creationId xmlns:a16="http://schemas.microsoft.com/office/drawing/2014/main" id="{9473DA19-B375-4209-A0B6-A5B7D027C050}"/>
              </a:ext>
            </a:extLst>
          </p:cNvPr>
          <p:cNvPicPr>
            <a:picLocks noChangeAspect="1"/>
          </p:cNvPicPr>
          <p:nvPr/>
        </p:nvPicPr>
        <p:blipFill>
          <a:blip r:embed="rId3"/>
          <a:stretch>
            <a:fillRect/>
          </a:stretch>
        </p:blipFill>
        <p:spPr>
          <a:xfrm>
            <a:off x="1676400" y="990600"/>
            <a:ext cx="8763000" cy="5580730"/>
          </a:xfrm>
          <a:prstGeom prst="rect">
            <a:avLst/>
          </a:prstGeom>
        </p:spPr>
      </p:pic>
    </p:spTree>
    <p:extLst>
      <p:ext uri="{BB962C8B-B14F-4D97-AF65-F5344CB8AC3E}">
        <p14:creationId xmlns:p14="http://schemas.microsoft.com/office/powerpoint/2010/main" val="22805458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Design of Chain Drives</a:t>
            </a:r>
          </a:p>
        </p:txBody>
      </p:sp>
      <p:sp>
        <p:nvSpPr>
          <p:cNvPr id="2" name="Content Placeholder 1"/>
          <p:cNvSpPr>
            <a:spLocks noGrp="1"/>
          </p:cNvSpPr>
          <p:nvPr>
            <p:ph idx="1"/>
          </p:nvPr>
        </p:nvSpPr>
        <p:spPr>
          <a:xfrm>
            <a:off x="1752600" y="1066800"/>
            <a:ext cx="8610600" cy="5562600"/>
          </a:xfrm>
        </p:spPr>
        <p:txBody>
          <a:bodyPr>
            <a:normAutofit/>
          </a:bodyPr>
          <a:lstStyle/>
          <a:p>
            <a:r>
              <a:rPr lang="en-US" sz="2400" dirty="0"/>
              <a:t>The ratings are for a single strand of chain. Although multiple strands do increase the power capacity, they do not provide a direct multiple of the single-strand capacity.</a:t>
            </a:r>
          </a:p>
          <a:p>
            <a:pPr marL="0" indent="0">
              <a:buNone/>
            </a:pPr>
            <a:endParaRPr lang="en-US" dirty="0"/>
          </a:p>
        </p:txBody>
      </p:sp>
    </p:spTree>
    <p:extLst>
      <p:ext uri="{BB962C8B-B14F-4D97-AF65-F5344CB8AC3E}">
        <p14:creationId xmlns:p14="http://schemas.microsoft.com/office/powerpoint/2010/main" val="19925425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sp>
        <p:nvSpPr>
          <p:cNvPr id="2" name="Content Placeholder 1"/>
          <p:cNvSpPr>
            <a:spLocks noGrp="1"/>
          </p:cNvSpPr>
          <p:nvPr>
            <p:ph idx="1"/>
          </p:nvPr>
        </p:nvSpPr>
        <p:spPr>
          <a:xfrm>
            <a:off x="1752600" y="1066800"/>
            <a:ext cx="8610600" cy="5562600"/>
          </a:xfrm>
        </p:spPr>
        <p:txBody>
          <a:bodyPr>
            <a:normAutofit/>
          </a:bodyPr>
          <a:lstStyle/>
          <a:p>
            <a:r>
              <a:rPr lang="en-US" b="1" dirty="0"/>
              <a:t>Method of Lubrication. </a:t>
            </a:r>
            <a:r>
              <a:rPr lang="en-US" dirty="0"/>
              <a:t>The American Chain Association recommends three different types of lubrication depending on the speed of operation and the power being transmitted.</a:t>
            </a:r>
          </a:p>
          <a:p>
            <a:r>
              <a:rPr lang="en-US" dirty="0"/>
              <a:t>See Tables 7–14 to 7–16 or manufacturers’ catalogs for recommendations.</a:t>
            </a:r>
          </a:p>
          <a:p>
            <a:pPr lvl="1"/>
            <a:endParaRPr lang="en-US" dirty="0"/>
          </a:p>
        </p:txBody>
      </p:sp>
    </p:spTree>
    <p:extLst>
      <p:ext uri="{BB962C8B-B14F-4D97-AF65-F5344CB8AC3E}">
        <p14:creationId xmlns:p14="http://schemas.microsoft.com/office/powerpoint/2010/main" val="14038016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334" y="609600"/>
            <a:ext cx="8596668" cy="1320800"/>
          </a:xfrm>
        </p:spPr>
        <p:txBody>
          <a:bodyPr anchor="t">
            <a:normAutofit/>
          </a:bodyPr>
          <a:lstStyle/>
          <a:p>
            <a:r>
              <a:rPr lang="en-US"/>
              <a:t>Lubrication</a:t>
            </a:r>
          </a:p>
        </p:txBody>
      </p:sp>
      <p:sp>
        <p:nvSpPr>
          <p:cNvPr id="2" name="Content Placeholder 1"/>
          <p:cNvSpPr>
            <a:spLocks noGrp="1"/>
          </p:cNvSpPr>
          <p:nvPr>
            <p:ph idx="1"/>
          </p:nvPr>
        </p:nvSpPr>
        <p:spPr>
          <a:xfrm>
            <a:off x="243068" y="1261641"/>
            <a:ext cx="5544274" cy="5312779"/>
          </a:xfrm>
        </p:spPr>
        <p:txBody>
          <a:bodyPr>
            <a:normAutofit fontScale="92500" lnSpcReduction="10000"/>
          </a:bodyPr>
          <a:lstStyle/>
          <a:p>
            <a:pPr marL="0" indent="0">
              <a:lnSpc>
                <a:spcPct val="90000"/>
              </a:lnSpc>
              <a:buNone/>
            </a:pPr>
            <a:r>
              <a:rPr lang="en-US" b="1" dirty="0"/>
              <a:t>Method of Lubrication. </a:t>
            </a:r>
            <a:endParaRPr lang="en-US" dirty="0"/>
          </a:p>
          <a:p>
            <a:pPr lvl="1">
              <a:lnSpc>
                <a:spcPct val="90000"/>
              </a:lnSpc>
            </a:pPr>
            <a:r>
              <a:rPr lang="en-US" b="1" i="1" dirty="0"/>
              <a:t>Type A. </a:t>
            </a:r>
            <a:r>
              <a:rPr lang="en-US" i="1" dirty="0">
                <a:highlight>
                  <a:srgbClr val="00FF00"/>
                </a:highlight>
              </a:rPr>
              <a:t>Manual or drip lubrication: </a:t>
            </a:r>
            <a:r>
              <a:rPr lang="en-US" dirty="0"/>
              <a:t>For manual lubrication, oil is applied copiously with a brush or a spout can, at least once every 8 hours of operation</a:t>
            </a:r>
          </a:p>
          <a:p>
            <a:pPr marL="457200" lvl="1" indent="0" algn="just">
              <a:lnSpc>
                <a:spcPct val="90000"/>
              </a:lnSpc>
              <a:buNone/>
            </a:pPr>
            <a:r>
              <a:rPr lang="en-US" dirty="0"/>
              <a:t>     </a:t>
            </a:r>
            <a:r>
              <a:rPr lang="en-US" i="1" dirty="0"/>
              <a:t>Drip Lubrication: </a:t>
            </a:r>
            <a:r>
              <a:rPr lang="en-US" dirty="0"/>
              <a:t>Usually 4-20 drops of oil per     </a:t>
            </a:r>
          </a:p>
          <a:p>
            <a:pPr marL="457200" lvl="1" indent="0" algn="just">
              <a:lnSpc>
                <a:spcPct val="90000"/>
              </a:lnSpc>
              <a:buNone/>
            </a:pPr>
            <a:r>
              <a:rPr lang="en-US" dirty="0"/>
              <a:t>     minute. Excess oil should be caught in a drip pan.</a:t>
            </a:r>
          </a:p>
          <a:p>
            <a:pPr marL="457200" lvl="1" indent="0">
              <a:lnSpc>
                <a:spcPct val="90000"/>
              </a:lnSpc>
              <a:buNone/>
            </a:pPr>
            <a:endParaRPr lang="en-US" dirty="0"/>
          </a:p>
          <a:p>
            <a:pPr lvl="1">
              <a:lnSpc>
                <a:spcPct val="90000"/>
              </a:lnSpc>
            </a:pPr>
            <a:r>
              <a:rPr lang="en-US" b="1" i="1" dirty="0"/>
              <a:t>Type B. </a:t>
            </a:r>
            <a:r>
              <a:rPr lang="en-US" i="1" dirty="0">
                <a:highlight>
                  <a:srgbClr val="00FF00"/>
                </a:highlight>
              </a:rPr>
              <a:t>Bath or disc lubrication: </a:t>
            </a:r>
            <a:r>
              <a:rPr lang="en-US" dirty="0"/>
              <a:t>The chain cover provides a sump of oil into which the chain dips continuously. Alternatively, a disc or a slinger can be attached to one of the shafts to lift oil to a trough above the lower strand of chain.</a:t>
            </a:r>
          </a:p>
          <a:p>
            <a:pPr lvl="1">
              <a:lnSpc>
                <a:spcPct val="90000"/>
              </a:lnSpc>
            </a:pPr>
            <a:endParaRPr lang="en-US" dirty="0"/>
          </a:p>
          <a:p>
            <a:pPr lvl="1">
              <a:lnSpc>
                <a:spcPct val="90000"/>
              </a:lnSpc>
            </a:pPr>
            <a:r>
              <a:rPr lang="en-US" b="1" i="1" dirty="0"/>
              <a:t>Type C. </a:t>
            </a:r>
            <a:r>
              <a:rPr lang="en-US" i="1" dirty="0">
                <a:highlight>
                  <a:srgbClr val="00FF00"/>
                </a:highlight>
              </a:rPr>
              <a:t>Oil stream lubrication: </a:t>
            </a:r>
            <a:r>
              <a:rPr lang="en-US" dirty="0"/>
              <a:t>An oil pump delivers a continuous stream of oil on the lower part of the chain.</a:t>
            </a:r>
          </a:p>
          <a:p>
            <a:pPr marL="457200" lvl="1" indent="0" algn="just">
              <a:lnSpc>
                <a:spcPct val="90000"/>
              </a:lnSpc>
              <a:buNone/>
            </a:pPr>
            <a:r>
              <a:rPr lang="en-US" dirty="0"/>
              <a:t>The oil is pumped under pressure to nozzles that deliver a stream or spray onto the lower span of the chain from the inside of the loop. The oil spray should be distributed uniformly across the entire width of the chain.</a:t>
            </a:r>
          </a:p>
        </p:txBody>
      </p:sp>
      <p:pic>
        <p:nvPicPr>
          <p:cNvPr id="4" name="Picture 3">
            <a:extLst>
              <a:ext uri="{FF2B5EF4-FFF2-40B4-BE49-F238E27FC236}">
                <a16:creationId xmlns:a16="http://schemas.microsoft.com/office/drawing/2014/main" id="{997CA6BB-1B67-B336-6A4B-3836413C1F03}"/>
              </a:ext>
            </a:extLst>
          </p:cNvPr>
          <p:cNvPicPr>
            <a:picLocks noChangeAspect="1"/>
          </p:cNvPicPr>
          <p:nvPr/>
        </p:nvPicPr>
        <p:blipFill>
          <a:blip r:embed="rId3"/>
          <a:stretch>
            <a:fillRect/>
          </a:stretch>
        </p:blipFill>
        <p:spPr>
          <a:xfrm>
            <a:off x="6096000" y="43867"/>
            <a:ext cx="6104583" cy="4233446"/>
          </a:xfrm>
          <a:prstGeom prst="rect">
            <a:avLst/>
          </a:prstGeom>
        </p:spPr>
      </p:pic>
      <p:pic>
        <p:nvPicPr>
          <p:cNvPr id="6" name="Picture 5">
            <a:extLst>
              <a:ext uri="{FF2B5EF4-FFF2-40B4-BE49-F238E27FC236}">
                <a16:creationId xmlns:a16="http://schemas.microsoft.com/office/drawing/2014/main" id="{8F289B68-2B95-7D04-2752-38ADF3942219}"/>
              </a:ext>
            </a:extLst>
          </p:cNvPr>
          <p:cNvPicPr>
            <a:picLocks noChangeAspect="1"/>
          </p:cNvPicPr>
          <p:nvPr/>
        </p:nvPicPr>
        <p:blipFill>
          <a:blip r:embed="rId4"/>
          <a:stretch>
            <a:fillRect/>
          </a:stretch>
        </p:blipFill>
        <p:spPr>
          <a:xfrm>
            <a:off x="6003642" y="4524375"/>
            <a:ext cx="3140357" cy="2186172"/>
          </a:xfrm>
          <a:prstGeom prst="rect">
            <a:avLst/>
          </a:prstGeom>
        </p:spPr>
      </p:pic>
      <p:pic>
        <p:nvPicPr>
          <p:cNvPr id="8" name="Picture 7">
            <a:extLst>
              <a:ext uri="{FF2B5EF4-FFF2-40B4-BE49-F238E27FC236}">
                <a16:creationId xmlns:a16="http://schemas.microsoft.com/office/drawing/2014/main" id="{FC701A52-0A55-1D64-274B-B22B289FD21E}"/>
              </a:ext>
            </a:extLst>
          </p:cNvPr>
          <p:cNvPicPr>
            <a:picLocks noChangeAspect="1"/>
          </p:cNvPicPr>
          <p:nvPr/>
        </p:nvPicPr>
        <p:blipFill>
          <a:blip r:embed="rId5"/>
          <a:stretch>
            <a:fillRect/>
          </a:stretch>
        </p:blipFill>
        <p:spPr>
          <a:xfrm>
            <a:off x="9274002" y="4941186"/>
            <a:ext cx="2878327" cy="1769361"/>
          </a:xfrm>
          <a:prstGeom prst="rect">
            <a:avLst/>
          </a:prstGeom>
        </p:spPr>
      </p:pic>
    </p:spTree>
    <p:extLst>
      <p:ext uri="{BB962C8B-B14F-4D97-AF65-F5344CB8AC3E}">
        <p14:creationId xmlns:p14="http://schemas.microsoft.com/office/powerpoint/2010/main" val="10571496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Effect transition="in" filter="fade">
                                      <p:cBhvr>
                                        <p:cTn id="19" dur="500"/>
                                        <p:tgtEl>
                                          <p:spTgt spid="2">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7" end="7"/>
                                            </p:txEl>
                                          </p:spTgt>
                                        </p:tgtEl>
                                        <p:attrNameLst>
                                          <p:attrName>style.visibility</p:attrName>
                                        </p:attrNameLst>
                                      </p:cBhvr>
                                      <p:to>
                                        <p:strVal val="visible"/>
                                      </p:to>
                                    </p:set>
                                    <p:animEffect transition="in" filter="fade">
                                      <p:cBhvr>
                                        <p:cTn id="22" dur="500"/>
                                        <p:tgtEl>
                                          <p:spTgt spid="2">
                                            <p:txEl>
                                              <p:pRg st="7" end="7"/>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Effect transition="in" filter="fade">
                                      <p:cBhvr>
                                        <p:cTn id="2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sp>
        <p:nvSpPr>
          <p:cNvPr id="2" name="Content Placeholder 1"/>
          <p:cNvSpPr>
            <a:spLocks noGrp="1"/>
          </p:cNvSpPr>
          <p:nvPr>
            <p:ph idx="1"/>
          </p:nvPr>
        </p:nvSpPr>
        <p:spPr>
          <a:xfrm>
            <a:off x="1752600" y="1066800"/>
            <a:ext cx="8610600" cy="5562600"/>
          </a:xfrm>
        </p:spPr>
        <p:txBody>
          <a:bodyPr>
            <a:normAutofit lnSpcReduction="10000"/>
          </a:bodyPr>
          <a:lstStyle/>
          <a:p>
            <a:pPr marL="0" indent="0">
              <a:buNone/>
            </a:pPr>
            <a:r>
              <a:rPr lang="en-US" sz="2800" b="1" dirty="0"/>
              <a:t>Method of Lubrication</a:t>
            </a:r>
          </a:p>
          <a:p>
            <a:pPr marL="457200" lvl="1" indent="0">
              <a:buNone/>
            </a:pPr>
            <a:r>
              <a:rPr lang="en-US" sz="2400" b="1" i="1" dirty="0"/>
              <a:t> 1) Type A</a:t>
            </a:r>
          </a:p>
          <a:p>
            <a:pPr lvl="1"/>
            <a:r>
              <a:rPr lang="en-US" sz="2400" b="1" i="1" dirty="0"/>
              <a:t>Manual or drip lubrication: </a:t>
            </a:r>
            <a:r>
              <a:rPr lang="en-US" sz="2400" dirty="0"/>
              <a:t>For manual lubrication, oil is applied copiously with a brush, or a spout can, at least once every 8 hours of operation.</a:t>
            </a:r>
          </a:p>
          <a:p>
            <a:pPr lvl="1"/>
            <a:r>
              <a:rPr lang="en-US" sz="2400" dirty="0"/>
              <a:t>The amount of oil and the frequency of its application must be adequate to prevent the formation of a reddish-brown discoloration in the chain joints.</a:t>
            </a:r>
          </a:p>
          <a:p>
            <a:pPr lvl="1"/>
            <a:r>
              <a:rPr lang="en-US" sz="2400" dirty="0"/>
              <a:t>In </a:t>
            </a:r>
            <a:r>
              <a:rPr lang="en-US" sz="2400" b="1" dirty="0"/>
              <a:t>drip lubrication</a:t>
            </a:r>
            <a:r>
              <a:rPr lang="en-US" sz="2400" dirty="0"/>
              <a:t>, oil is dripped between the link plate or sidebar edges at a rate from four to 20 drops per minute, depending on speed. </a:t>
            </a:r>
          </a:p>
          <a:p>
            <a:pPr lvl="1"/>
            <a:r>
              <a:rPr lang="en-US" sz="2400" dirty="0"/>
              <a:t>The amount of oil and the frequency of its application must be adequate to prevent the formation of a reddish-brown discoloration in the chain joints.</a:t>
            </a:r>
          </a:p>
        </p:txBody>
      </p:sp>
    </p:spTree>
    <p:extLst>
      <p:ext uri="{BB962C8B-B14F-4D97-AF65-F5344CB8AC3E}">
        <p14:creationId xmlns:p14="http://schemas.microsoft.com/office/powerpoint/2010/main" val="36759990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Sizes and Shapes for Synchronous Belts</a:t>
            </a:r>
          </a:p>
        </p:txBody>
      </p:sp>
      <p:pic>
        <p:nvPicPr>
          <p:cNvPr id="6" name="Picture 5">
            <a:extLst>
              <a:ext uri="{FF2B5EF4-FFF2-40B4-BE49-F238E27FC236}">
                <a16:creationId xmlns:a16="http://schemas.microsoft.com/office/drawing/2014/main" id="{8F923580-2418-4B3E-B5E5-4E204CBD9BED}"/>
              </a:ext>
            </a:extLst>
          </p:cNvPr>
          <p:cNvPicPr>
            <a:picLocks noChangeAspect="1"/>
          </p:cNvPicPr>
          <p:nvPr/>
        </p:nvPicPr>
        <p:blipFill>
          <a:blip r:embed="rId3"/>
          <a:stretch>
            <a:fillRect/>
          </a:stretch>
        </p:blipFill>
        <p:spPr>
          <a:xfrm>
            <a:off x="1828800" y="990601"/>
            <a:ext cx="8229600" cy="5490531"/>
          </a:xfrm>
          <a:prstGeom prst="rect">
            <a:avLst/>
          </a:prstGeom>
        </p:spPr>
      </p:pic>
    </p:spTree>
    <p:extLst>
      <p:ext uri="{BB962C8B-B14F-4D97-AF65-F5344CB8AC3E}">
        <p14:creationId xmlns:p14="http://schemas.microsoft.com/office/powerpoint/2010/main" val="636072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04B8-C351-662E-5170-863E1CBDBFB4}"/>
              </a:ext>
            </a:extLst>
          </p:cNvPr>
          <p:cNvSpPr>
            <a:spLocks noGrp="1"/>
          </p:cNvSpPr>
          <p:nvPr>
            <p:ph type="title"/>
          </p:nvPr>
        </p:nvSpPr>
        <p:spPr/>
        <p:txBody>
          <a:bodyPr/>
          <a:lstStyle/>
          <a:p>
            <a:r>
              <a:rPr lang="en-US" sz="3600" dirty="0"/>
              <a:t>Lubrication</a:t>
            </a:r>
            <a:endParaRPr lang="en-PK" dirty="0"/>
          </a:p>
        </p:txBody>
      </p:sp>
      <p:sp>
        <p:nvSpPr>
          <p:cNvPr id="3" name="Content Placeholder 2">
            <a:extLst>
              <a:ext uri="{FF2B5EF4-FFF2-40B4-BE49-F238E27FC236}">
                <a16:creationId xmlns:a16="http://schemas.microsoft.com/office/drawing/2014/main" id="{3E4D0F22-87F6-82F9-090E-62A184468485}"/>
              </a:ext>
            </a:extLst>
          </p:cNvPr>
          <p:cNvSpPr>
            <a:spLocks noGrp="1"/>
          </p:cNvSpPr>
          <p:nvPr>
            <p:ph idx="1"/>
          </p:nvPr>
        </p:nvSpPr>
        <p:spPr>
          <a:xfrm>
            <a:off x="677334" y="1538515"/>
            <a:ext cx="10077752" cy="4502848"/>
          </a:xfrm>
        </p:spPr>
        <p:txBody>
          <a:bodyPr>
            <a:normAutofit/>
          </a:bodyPr>
          <a:lstStyle/>
          <a:p>
            <a:pPr marL="457200" lvl="1" indent="0">
              <a:buNone/>
            </a:pPr>
            <a:r>
              <a:rPr lang="en-US" sz="2400" b="1" i="1" dirty="0"/>
              <a:t>2) Type B </a:t>
            </a:r>
          </a:p>
          <a:p>
            <a:pPr lvl="1"/>
            <a:r>
              <a:rPr lang="en-US" sz="2400" b="1" i="1" dirty="0"/>
              <a:t>Bath or disc lubrication: </a:t>
            </a:r>
            <a:r>
              <a:rPr lang="en-US" sz="2400" dirty="0"/>
              <a:t>The chain cover provides a sump of oil into which the chain dips continuously. </a:t>
            </a:r>
          </a:p>
          <a:p>
            <a:pPr lvl="1"/>
            <a:r>
              <a:rPr lang="en-US" sz="2400" dirty="0"/>
              <a:t>Alternatively, a disc or a slinger can be attached to one of the shafts to lift oil to a trough above the lower strand of chain.</a:t>
            </a:r>
          </a:p>
          <a:p>
            <a:pPr lvl="1"/>
            <a:r>
              <a:rPr lang="en-US" sz="2400" b="0" i="0" dirty="0">
                <a:solidFill>
                  <a:srgbClr val="333333"/>
                </a:solidFill>
                <a:effectLst/>
              </a:rPr>
              <a:t>The chain should always run above the oil level in the casing.</a:t>
            </a:r>
            <a:endParaRPr lang="en-US" sz="2400" dirty="0"/>
          </a:p>
        </p:txBody>
      </p:sp>
    </p:spTree>
    <p:extLst>
      <p:ext uri="{BB962C8B-B14F-4D97-AF65-F5344CB8AC3E}">
        <p14:creationId xmlns:p14="http://schemas.microsoft.com/office/powerpoint/2010/main" val="35088000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B0568-F67B-A528-1A35-8D4F270495C8}"/>
              </a:ext>
            </a:extLst>
          </p:cNvPr>
          <p:cNvSpPr>
            <a:spLocks noGrp="1"/>
          </p:cNvSpPr>
          <p:nvPr>
            <p:ph type="title"/>
          </p:nvPr>
        </p:nvSpPr>
        <p:spPr>
          <a:xfrm>
            <a:off x="880534" y="159657"/>
            <a:ext cx="8596668" cy="1320800"/>
          </a:xfrm>
        </p:spPr>
        <p:txBody>
          <a:bodyPr/>
          <a:lstStyle/>
          <a:p>
            <a:r>
              <a:rPr lang="en-US" sz="3600" dirty="0"/>
              <a:t>Lubrication</a:t>
            </a:r>
            <a:endParaRPr lang="en-PK" dirty="0"/>
          </a:p>
        </p:txBody>
      </p:sp>
      <p:sp>
        <p:nvSpPr>
          <p:cNvPr id="3" name="Content Placeholder 2">
            <a:extLst>
              <a:ext uri="{FF2B5EF4-FFF2-40B4-BE49-F238E27FC236}">
                <a16:creationId xmlns:a16="http://schemas.microsoft.com/office/drawing/2014/main" id="{E72D38CF-1145-0BA8-2A2D-02C36C985C26}"/>
              </a:ext>
            </a:extLst>
          </p:cNvPr>
          <p:cNvSpPr>
            <a:spLocks noGrp="1"/>
          </p:cNvSpPr>
          <p:nvPr>
            <p:ph idx="1"/>
          </p:nvPr>
        </p:nvSpPr>
        <p:spPr>
          <a:xfrm>
            <a:off x="590249" y="1725160"/>
            <a:ext cx="9889066" cy="4697411"/>
          </a:xfrm>
        </p:spPr>
        <p:txBody>
          <a:bodyPr>
            <a:normAutofit lnSpcReduction="10000"/>
          </a:bodyPr>
          <a:lstStyle/>
          <a:p>
            <a:pPr marL="457200" lvl="1" indent="0">
              <a:buNone/>
            </a:pPr>
            <a:r>
              <a:rPr lang="en-US" sz="2400" b="1" i="1" dirty="0"/>
              <a:t>3) Type C </a:t>
            </a:r>
          </a:p>
          <a:p>
            <a:pPr lvl="1"/>
            <a:r>
              <a:rPr lang="en-US" sz="2400" i="1" dirty="0"/>
              <a:t>Oil stream lubrication: </a:t>
            </a:r>
            <a:r>
              <a:rPr lang="en-US" sz="2400" dirty="0"/>
              <a:t>An oil pump delivers a continuous stream of oil on the lower part of the chain.</a:t>
            </a:r>
          </a:p>
          <a:p>
            <a:pPr lvl="1"/>
            <a:r>
              <a:rPr lang="en-US" sz="2400" b="0" i="0" dirty="0">
                <a:solidFill>
                  <a:srgbClr val="333333"/>
                </a:solidFill>
                <a:effectLst/>
                <a:latin typeface="Roboto" panose="02000000000000000000" pitchFamily="2" charset="0"/>
              </a:rPr>
              <a:t>the oil is pumped under pressure to nozzles that deliver a stream or spray onto the lower span of the chain from the inside of the loop</a:t>
            </a:r>
          </a:p>
          <a:p>
            <a:pPr lvl="1"/>
            <a:r>
              <a:rPr lang="en-US" sz="2400" b="0" i="0" dirty="0">
                <a:solidFill>
                  <a:srgbClr val="333333"/>
                </a:solidFill>
                <a:effectLst/>
                <a:latin typeface="Roboto" panose="02000000000000000000" pitchFamily="2" charset="0"/>
              </a:rPr>
              <a:t>The oil spray should be distributed uniformly across the entire width of the chain.</a:t>
            </a:r>
          </a:p>
          <a:p>
            <a:pPr lvl="1"/>
            <a:r>
              <a:rPr lang="en-US" sz="2400" b="0" i="0" dirty="0">
                <a:solidFill>
                  <a:srgbClr val="333333"/>
                </a:solidFill>
                <a:effectLst/>
                <a:latin typeface="Roboto" panose="02000000000000000000" pitchFamily="2" charset="0"/>
              </a:rPr>
              <a:t>The excess oil is collected in the bottom of the sump and returned to the pump via a reservoir. </a:t>
            </a:r>
          </a:p>
          <a:p>
            <a:pPr lvl="1"/>
            <a:r>
              <a:rPr lang="en-US" sz="2400" b="0" i="0" dirty="0">
                <a:solidFill>
                  <a:srgbClr val="333333"/>
                </a:solidFill>
                <a:effectLst/>
                <a:latin typeface="Roboto" panose="02000000000000000000" pitchFamily="2" charset="0"/>
              </a:rPr>
              <a:t>An oil cooler may be used to keep oil temperature below the maximum limit.</a:t>
            </a:r>
          </a:p>
          <a:p>
            <a:pPr algn="l"/>
            <a:endParaRPr lang="en-US" sz="2000" b="0" i="0" dirty="0">
              <a:solidFill>
                <a:srgbClr val="333333"/>
              </a:solidFill>
              <a:effectLst/>
              <a:latin typeface="Roboto" panose="02000000000000000000" pitchFamily="2" charset="0"/>
            </a:endParaRPr>
          </a:p>
          <a:p>
            <a:endParaRPr lang="en-PK" dirty="0"/>
          </a:p>
        </p:txBody>
      </p:sp>
    </p:spTree>
    <p:extLst>
      <p:ext uri="{BB962C8B-B14F-4D97-AF65-F5344CB8AC3E}">
        <p14:creationId xmlns:p14="http://schemas.microsoft.com/office/powerpoint/2010/main" val="26465806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pic>
        <p:nvPicPr>
          <p:cNvPr id="6" name="Picture 5">
            <a:extLst>
              <a:ext uri="{FF2B5EF4-FFF2-40B4-BE49-F238E27FC236}">
                <a16:creationId xmlns:a16="http://schemas.microsoft.com/office/drawing/2014/main" id="{4BB456DB-5120-4820-93CF-DF70729B8E37}"/>
              </a:ext>
            </a:extLst>
          </p:cNvPr>
          <p:cNvPicPr>
            <a:picLocks noChangeAspect="1"/>
          </p:cNvPicPr>
          <p:nvPr/>
        </p:nvPicPr>
        <p:blipFill>
          <a:blip r:embed="rId3"/>
          <a:stretch>
            <a:fillRect/>
          </a:stretch>
        </p:blipFill>
        <p:spPr>
          <a:xfrm>
            <a:off x="1524000" y="1143000"/>
            <a:ext cx="9082654" cy="43434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BF7D6EA-D015-48CB-928D-A5B61AA88207}"/>
                  </a:ext>
                </a:extLst>
              </p14:cNvPr>
              <p14:cNvContentPartPr/>
              <p14:nvPr/>
            </p14:nvContentPartPr>
            <p14:xfrm>
              <a:off x="1936920" y="4942800"/>
              <a:ext cx="2839680" cy="101520"/>
            </p14:xfrm>
          </p:contentPart>
        </mc:Choice>
        <mc:Fallback xmlns="">
          <p:pic>
            <p:nvPicPr>
              <p:cNvPr id="2" name="Ink 1">
                <a:extLst>
                  <a:ext uri="{FF2B5EF4-FFF2-40B4-BE49-F238E27FC236}">
                    <a16:creationId xmlns:a16="http://schemas.microsoft.com/office/drawing/2014/main" id="{DBF7D6EA-D015-48CB-928D-A5B61AA88207}"/>
                  </a:ext>
                </a:extLst>
              </p:cNvPr>
              <p:cNvPicPr/>
              <p:nvPr/>
            </p:nvPicPr>
            <p:blipFill>
              <a:blip r:embed="rId5"/>
              <a:stretch>
                <a:fillRect/>
              </a:stretch>
            </p:blipFill>
            <p:spPr>
              <a:xfrm>
                <a:off x="1927560" y="4933440"/>
                <a:ext cx="2858400" cy="120240"/>
              </a:xfrm>
              <a:prstGeom prst="rect">
                <a:avLst/>
              </a:prstGeom>
            </p:spPr>
          </p:pic>
        </mc:Fallback>
      </mc:AlternateContent>
    </p:spTree>
    <p:extLst>
      <p:ext uri="{BB962C8B-B14F-4D97-AF65-F5344CB8AC3E}">
        <p14:creationId xmlns:p14="http://schemas.microsoft.com/office/powerpoint/2010/main" val="26213486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Lubrication</a:t>
            </a:r>
          </a:p>
        </p:txBody>
      </p:sp>
      <p:pic>
        <p:nvPicPr>
          <p:cNvPr id="2" name="Picture 1">
            <a:extLst>
              <a:ext uri="{FF2B5EF4-FFF2-40B4-BE49-F238E27FC236}">
                <a16:creationId xmlns:a16="http://schemas.microsoft.com/office/drawing/2014/main" id="{D62B4C5C-ED47-4E7C-9A72-DAF37E283A2B}"/>
              </a:ext>
            </a:extLst>
          </p:cNvPr>
          <p:cNvPicPr>
            <a:picLocks noChangeAspect="1"/>
          </p:cNvPicPr>
          <p:nvPr/>
        </p:nvPicPr>
        <p:blipFill>
          <a:blip r:embed="rId3"/>
          <a:stretch>
            <a:fillRect/>
          </a:stretch>
        </p:blipFill>
        <p:spPr>
          <a:xfrm>
            <a:off x="1524001" y="1143000"/>
            <a:ext cx="9242477" cy="46482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944D14DA-E733-4BBF-A9B4-A5927ECCA181}"/>
                  </a:ext>
                </a:extLst>
              </p14:cNvPr>
              <p14:cNvContentPartPr/>
              <p14:nvPr/>
            </p14:nvContentPartPr>
            <p14:xfrm>
              <a:off x="9039360" y="5746320"/>
              <a:ext cx="856800" cy="28800"/>
            </p14:xfrm>
          </p:contentPart>
        </mc:Choice>
        <mc:Fallback xmlns="">
          <p:pic>
            <p:nvPicPr>
              <p:cNvPr id="4" name="Ink 3">
                <a:extLst>
                  <a:ext uri="{FF2B5EF4-FFF2-40B4-BE49-F238E27FC236}">
                    <a16:creationId xmlns:a16="http://schemas.microsoft.com/office/drawing/2014/main" id="{944D14DA-E733-4BBF-A9B4-A5927ECCA181}"/>
                  </a:ext>
                </a:extLst>
              </p:cNvPr>
              <p:cNvPicPr/>
              <p:nvPr/>
            </p:nvPicPr>
            <p:blipFill>
              <a:blip r:embed="rId5"/>
              <a:stretch>
                <a:fillRect/>
              </a:stretch>
            </p:blipFill>
            <p:spPr>
              <a:xfrm>
                <a:off x="9030000" y="5736960"/>
                <a:ext cx="875520" cy="47520"/>
              </a:xfrm>
              <a:prstGeom prst="rect">
                <a:avLst/>
              </a:prstGeom>
            </p:spPr>
          </p:pic>
        </mc:Fallback>
      </mc:AlternateContent>
    </p:spTree>
    <p:extLst>
      <p:ext uri="{BB962C8B-B14F-4D97-AF65-F5344CB8AC3E}">
        <p14:creationId xmlns:p14="http://schemas.microsoft.com/office/powerpoint/2010/main" val="12424289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21BE86-46ED-2752-A383-41E217D4065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t="5560" r="1" b="4022"/>
          <a:stretch/>
        </p:blipFill>
        <p:spPr>
          <a:xfrm>
            <a:off x="457200" y="706966"/>
            <a:ext cx="11548533" cy="5899794"/>
          </a:xfrm>
          <a:prstGeom prst="rect">
            <a:avLst/>
          </a:prstGeom>
        </p:spPr>
      </p:pic>
    </p:spTree>
    <p:extLst>
      <p:ext uri="{BB962C8B-B14F-4D97-AF65-F5344CB8AC3E}">
        <p14:creationId xmlns:p14="http://schemas.microsoft.com/office/powerpoint/2010/main" val="38001678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524000" y="990600"/>
            <a:ext cx="4291012" cy="5638800"/>
          </a:xfrm>
        </p:spPr>
        <p:txBody>
          <a:bodyPr>
            <a:normAutofit/>
          </a:bodyPr>
          <a:lstStyle/>
          <a:p>
            <a:pPr marL="0" indent="0" algn="just">
              <a:buNone/>
            </a:pPr>
            <a:r>
              <a:rPr lang="en-US" dirty="0"/>
              <a:t>Figure 7–37 shows a drive for a heavily loaded conveyor for use in the fields of a large commercial produce farm to take heavy containers of potatoes from the field onto trucks that will transport them to the processing plant. The conveyor is to be driven by a gasoline engine delivering 15.0 hp at a speed of 900 rpm. The conveyor pulley speed is to be 230 to 240 rpm. Design the chain drive.</a:t>
            </a:r>
          </a:p>
        </p:txBody>
      </p:sp>
      <p:pic>
        <p:nvPicPr>
          <p:cNvPr id="4" name="Picture 3">
            <a:extLst>
              <a:ext uri="{FF2B5EF4-FFF2-40B4-BE49-F238E27FC236}">
                <a16:creationId xmlns:a16="http://schemas.microsoft.com/office/drawing/2014/main" id="{0CE48729-4AF0-40CD-9AAD-859CD51C09E0}"/>
              </a:ext>
            </a:extLst>
          </p:cNvPr>
          <p:cNvPicPr>
            <a:picLocks noChangeAspect="1"/>
          </p:cNvPicPr>
          <p:nvPr/>
        </p:nvPicPr>
        <p:blipFill>
          <a:blip r:embed="rId3"/>
          <a:stretch>
            <a:fillRect/>
          </a:stretch>
        </p:blipFill>
        <p:spPr>
          <a:xfrm>
            <a:off x="5815012" y="1019175"/>
            <a:ext cx="4876800" cy="4476750"/>
          </a:xfrm>
          <a:prstGeom prst="rect">
            <a:avLst/>
          </a:prstGeom>
        </p:spPr>
      </p:pic>
    </p:spTree>
    <p:extLst>
      <p:ext uri="{BB962C8B-B14F-4D97-AF65-F5344CB8AC3E}">
        <p14:creationId xmlns:p14="http://schemas.microsoft.com/office/powerpoint/2010/main" val="14787239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8CC6D3-A716-4EE1-9F1A-5716C864E258}"/>
              </a:ext>
            </a:extLst>
          </p:cNvPr>
          <p:cNvPicPr>
            <a:picLocks noChangeAspect="1"/>
          </p:cNvPicPr>
          <p:nvPr/>
        </p:nvPicPr>
        <p:blipFill>
          <a:blip r:embed="rId2"/>
          <a:stretch>
            <a:fillRect/>
          </a:stretch>
        </p:blipFill>
        <p:spPr>
          <a:xfrm>
            <a:off x="1524001" y="461665"/>
            <a:ext cx="8824563" cy="814388"/>
          </a:xfrm>
          <a:prstGeom prst="rect">
            <a:avLst/>
          </a:prstGeom>
        </p:spPr>
      </p:pic>
      <p:sp>
        <p:nvSpPr>
          <p:cNvPr id="4" name="TextBox 3">
            <a:extLst>
              <a:ext uri="{FF2B5EF4-FFF2-40B4-BE49-F238E27FC236}">
                <a16:creationId xmlns:a16="http://schemas.microsoft.com/office/drawing/2014/main" id="{48091E58-59D6-4D3F-8657-5966B0382419}"/>
              </a:ext>
            </a:extLst>
          </p:cNvPr>
          <p:cNvSpPr txBox="1"/>
          <p:nvPr/>
        </p:nvSpPr>
        <p:spPr>
          <a:xfrm>
            <a:off x="1524000" y="1"/>
            <a:ext cx="4572000" cy="461665"/>
          </a:xfrm>
          <a:prstGeom prst="rect">
            <a:avLst/>
          </a:prstGeom>
          <a:noFill/>
        </p:spPr>
        <p:txBody>
          <a:bodyPr wrap="square">
            <a:spAutoFit/>
          </a:bodyPr>
          <a:lstStyle/>
          <a:p>
            <a:r>
              <a:rPr lang="en-US" sz="2400" b="1" u="sng" dirty="0"/>
              <a:t>Example Problem</a:t>
            </a:r>
          </a:p>
        </p:txBody>
      </p:sp>
      <p:sp>
        <p:nvSpPr>
          <p:cNvPr id="5" name="Content Placeholder 1">
            <a:extLst>
              <a:ext uri="{FF2B5EF4-FFF2-40B4-BE49-F238E27FC236}">
                <a16:creationId xmlns:a16="http://schemas.microsoft.com/office/drawing/2014/main" id="{97626237-B0D5-4F78-AE8B-549AFF4E0E22}"/>
              </a:ext>
            </a:extLst>
          </p:cNvPr>
          <p:cNvSpPr txBox="1">
            <a:spLocks/>
          </p:cNvSpPr>
          <p:nvPr/>
        </p:nvSpPr>
        <p:spPr>
          <a:xfrm>
            <a:off x="344557" y="1276054"/>
            <a:ext cx="10946295" cy="558194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dirty="0"/>
              <a:t>Step 1: </a:t>
            </a:r>
            <a:r>
              <a:rPr lang="en-US" sz="2400" dirty="0"/>
              <a:t>Specify a service factor and compute the design power. From Table 7–17.</a:t>
            </a:r>
          </a:p>
          <a:p>
            <a:pPr marL="0" indent="0" algn="just">
              <a:buNone/>
            </a:pPr>
            <a:r>
              <a:rPr lang="en-US" sz="2400" b="1" i="1" dirty="0"/>
              <a:t>Step 2. </a:t>
            </a:r>
            <a:r>
              <a:rPr lang="en-US" sz="2400" dirty="0"/>
              <a:t>Compute the desired ratio.</a:t>
            </a:r>
          </a:p>
          <a:p>
            <a:pPr marL="0" indent="0" algn="just">
              <a:buNone/>
            </a:pPr>
            <a:r>
              <a:rPr lang="en-US" sz="2400" b="1" i="1" dirty="0"/>
              <a:t>Step 3. </a:t>
            </a:r>
            <a:r>
              <a:rPr lang="en-US" sz="2400" dirty="0"/>
              <a:t>Refer to the tables for power capacity (Tables 7–14 to 7–16), and select the chain pitch.</a:t>
            </a:r>
          </a:p>
          <a:p>
            <a:pPr marL="0" indent="0" algn="just">
              <a:buNone/>
            </a:pPr>
            <a:r>
              <a:rPr lang="en-US" sz="2400" b="1" i="1" dirty="0"/>
              <a:t>Step 4. </a:t>
            </a:r>
            <a:r>
              <a:rPr lang="en-US" sz="2400" dirty="0"/>
              <a:t>Compute the required number of teeth on the large sprocket.</a:t>
            </a:r>
          </a:p>
          <a:p>
            <a:pPr marL="0" indent="0" algn="just">
              <a:buNone/>
            </a:pPr>
            <a:r>
              <a:rPr lang="en-US" sz="2400" b="1" i="1" dirty="0"/>
              <a:t>Step 5. </a:t>
            </a:r>
            <a:r>
              <a:rPr lang="en-US" sz="2400" dirty="0"/>
              <a:t>Compute the actual expected output speed</a:t>
            </a:r>
          </a:p>
          <a:p>
            <a:pPr marL="0" indent="0" algn="just">
              <a:buNone/>
            </a:pPr>
            <a:r>
              <a:rPr lang="en-US" sz="2400" b="1" i="1" dirty="0"/>
              <a:t>Step 6. </a:t>
            </a:r>
            <a:r>
              <a:rPr lang="en-US" sz="2400" dirty="0"/>
              <a:t>Compute the pitch diameters of the sprockets.</a:t>
            </a:r>
          </a:p>
        </p:txBody>
      </p:sp>
    </p:spTree>
    <p:extLst>
      <p:ext uri="{BB962C8B-B14F-4D97-AF65-F5344CB8AC3E}">
        <p14:creationId xmlns:p14="http://schemas.microsoft.com/office/powerpoint/2010/main" val="27675980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8CC6D3-A716-4EE1-9F1A-5716C864E258}"/>
              </a:ext>
            </a:extLst>
          </p:cNvPr>
          <p:cNvPicPr>
            <a:picLocks noChangeAspect="1"/>
          </p:cNvPicPr>
          <p:nvPr/>
        </p:nvPicPr>
        <p:blipFill>
          <a:blip r:embed="rId2"/>
          <a:stretch>
            <a:fillRect/>
          </a:stretch>
        </p:blipFill>
        <p:spPr>
          <a:xfrm>
            <a:off x="1524001" y="461665"/>
            <a:ext cx="8824563" cy="814388"/>
          </a:xfrm>
          <a:prstGeom prst="rect">
            <a:avLst/>
          </a:prstGeom>
        </p:spPr>
      </p:pic>
      <p:sp>
        <p:nvSpPr>
          <p:cNvPr id="4" name="TextBox 3">
            <a:extLst>
              <a:ext uri="{FF2B5EF4-FFF2-40B4-BE49-F238E27FC236}">
                <a16:creationId xmlns:a16="http://schemas.microsoft.com/office/drawing/2014/main" id="{48091E58-59D6-4D3F-8657-5966B0382419}"/>
              </a:ext>
            </a:extLst>
          </p:cNvPr>
          <p:cNvSpPr txBox="1"/>
          <p:nvPr/>
        </p:nvSpPr>
        <p:spPr>
          <a:xfrm>
            <a:off x="1524000" y="1"/>
            <a:ext cx="4572000" cy="461665"/>
          </a:xfrm>
          <a:prstGeom prst="rect">
            <a:avLst/>
          </a:prstGeom>
          <a:noFill/>
        </p:spPr>
        <p:txBody>
          <a:bodyPr wrap="square">
            <a:spAutoFit/>
          </a:bodyPr>
          <a:lstStyle/>
          <a:p>
            <a:r>
              <a:rPr lang="en-US" sz="2400" b="1" u="sng" dirty="0"/>
              <a:t>Example Problem</a:t>
            </a:r>
          </a:p>
        </p:txBody>
      </p:sp>
      <p:sp>
        <p:nvSpPr>
          <p:cNvPr id="5" name="Content Placeholder 1">
            <a:extLst>
              <a:ext uri="{FF2B5EF4-FFF2-40B4-BE49-F238E27FC236}">
                <a16:creationId xmlns:a16="http://schemas.microsoft.com/office/drawing/2014/main" id="{97626237-B0D5-4F78-AE8B-549AFF4E0E22}"/>
              </a:ext>
            </a:extLst>
          </p:cNvPr>
          <p:cNvSpPr txBox="1">
            <a:spLocks/>
          </p:cNvSpPr>
          <p:nvPr/>
        </p:nvSpPr>
        <p:spPr>
          <a:xfrm>
            <a:off x="371061" y="1276054"/>
            <a:ext cx="11463130" cy="5581947"/>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400" b="1" i="1" dirty="0"/>
              <a:t>Step 7. </a:t>
            </a:r>
            <a:r>
              <a:rPr lang="en-US" sz="2400" dirty="0"/>
              <a:t>Specify the nominal center distance.</a:t>
            </a:r>
          </a:p>
          <a:p>
            <a:pPr marL="0" indent="0" algn="just">
              <a:buNone/>
            </a:pPr>
            <a:r>
              <a:rPr lang="en-US" sz="2400" b="1" i="1" dirty="0"/>
              <a:t>Step 8. </a:t>
            </a:r>
            <a:r>
              <a:rPr lang="en-US" sz="2400" dirty="0"/>
              <a:t>Compute the required chain length in pitches.</a:t>
            </a:r>
          </a:p>
          <a:p>
            <a:pPr marL="0" indent="0" algn="just">
              <a:buNone/>
            </a:pPr>
            <a:r>
              <a:rPr lang="en-US" sz="2400" b="1" i="1" dirty="0"/>
              <a:t>Step 9. </a:t>
            </a:r>
            <a:r>
              <a:rPr lang="en-US" sz="2400" dirty="0"/>
              <a:t>Specify an integral number of pitches for the chain length and compute the actual theoretical center distance.	</a:t>
            </a:r>
          </a:p>
          <a:p>
            <a:pPr marL="0" indent="0" algn="just">
              <a:buNone/>
            </a:pPr>
            <a:r>
              <a:rPr lang="en-US" sz="2400" b="1" i="1" dirty="0"/>
              <a:t>Step 10. </a:t>
            </a:r>
            <a:r>
              <a:rPr lang="en-US" sz="2400" dirty="0"/>
              <a:t>Compute the angle of wrap of the chain for each sprocket.</a:t>
            </a:r>
          </a:p>
          <a:p>
            <a:pPr marL="0" indent="0" algn="just">
              <a:buNone/>
            </a:pPr>
            <a:r>
              <a:rPr lang="en-US" sz="2400" dirty="0"/>
              <a:t>Summarize the design</a:t>
            </a:r>
          </a:p>
        </p:txBody>
      </p:sp>
      <p:pic>
        <p:nvPicPr>
          <p:cNvPr id="6" name="Picture 5">
            <a:extLst>
              <a:ext uri="{FF2B5EF4-FFF2-40B4-BE49-F238E27FC236}">
                <a16:creationId xmlns:a16="http://schemas.microsoft.com/office/drawing/2014/main" id="{BB609337-6E27-E498-66B9-54D77C880179}"/>
              </a:ext>
            </a:extLst>
          </p:cNvPr>
          <p:cNvPicPr>
            <a:picLocks noChangeAspect="1"/>
          </p:cNvPicPr>
          <p:nvPr/>
        </p:nvPicPr>
        <p:blipFill>
          <a:blip r:embed="rId3"/>
          <a:stretch>
            <a:fillRect/>
          </a:stretch>
        </p:blipFill>
        <p:spPr>
          <a:xfrm>
            <a:off x="6782480" y="4232948"/>
            <a:ext cx="4117749" cy="1008296"/>
          </a:xfrm>
          <a:prstGeom prst="rect">
            <a:avLst/>
          </a:prstGeom>
        </p:spPr>
      </p:pic>
      <p:pic>
        <p:nvPicPr>
          <p:cNvPr id="8" name="Picture 7">
            <a:extLst>
              <a:ext uri="{FF2B5EF4-FFF2-40B4-BE49-F238E27FC236}">
                <a16:creationId xmlns:a16="http://schemas.microsoft.com/office/drawing/2014/main" id="{51B155FF-07A8-124E-6779-52776F6E9547}"/>
              </a:ext>
            </a:extLst>
          </p:cNvPr>
          <p:cNvPicPr>
            <a:picLocks noChangeAspect="1"/>
          </p:cNvPicPr>
          <p:nvPr/>
        </p:nvPicPr>
        <p:blipFill>
          <a:blip r:embed="rId4"/>
          <a:stretch>
            <a:fillRect/>
          </a:stretch>
        </p:blipFill>
        <p:spPr>
          <a:xfrm>
            <a:off x="6814309" y="5241244"/>
            <a:ext cx="4085920" cy="1503477"/>
          </a:xfrm>
          <a:prstGeom prst="rect">
            <a:avLst/>
          </a:prstGeom>
        </p:spPr>
      </p:pic>
      <p:pic>
        <p:nvPicPr>
          <p:cNvPr id="7" name="Picture 6">
            <a:extLst>
              <a:ext uri="{FF2B5EF4-FFF2-40B4-BE49-F238E27FC236}">
                <a16:creationId xmlns:a16="http://schemas.microsoft.com/office/drawing/2014/main" id="{53038EED-A2C8-11F9-92CD-D08C874817E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223633" y="4063953"/>
            <a:ext cx="3154059" cy="2157322"/>
          </a:xfrm>
          <a:prstGeom prst="rect">
            <a:avLst/>
          </a:prstGeom>
        </p:spPr>
      </p:pic>
    </p:spTree>
    <p:extLst>
      <p:ext uri="{BB962C8B-B14F-4D97-AF65-F5344CB8AC3E}">
        <p14:creationId xmlns:p14="http://schemas.microsoft.com/office/powerpoint/2010/main" val="42098128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211081-6673-49A0-B27E-90A3CE8FDBAD}"/>
              </a:ext>
            </a:extLst>
          </p:cNvPr>
          <p:cNvPicPr>
            <a:picLocks noChangeAspect="1"/>
          </p:cNvPicPr>
          <p:nvPr/>
        </p:nvPicPr>
        <p:blipFill>
          <a:blip r:embed="rId2"/>
          <a:stretch>
            <a:fillRect/>
          </a:stretch>
        </p:blipFill>
        <p:spPr>
          <a:xfrm>
            <a:off x="1581150" y="1530447"/>
            <a:ext cx="9029700" cy="4610100"/>
          </a:xfrm>
          <a:prstGeom prst="rect">
            <a:avLst/>
          </a:prstGeom>
        </p:spPr>
      </p:pic>
    </p:spTree>
    <p:extLst>
      <p:ext uri="{BB962C8B-B14F-4D97-AF65-F5344CB8AC3E}">
        <p14:creationId xmlns:p14="http://schemas.microsoft.com/office/powerpoint/2010/main" val="307059311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A4F8B93-A6E9-9B2B-DEF6-2AFE9E2ACAA3}"/>
              </a:ext>
            </a:extLst>
          </p:cNvPr>
          <p:cNvSpPr txBox="1"/>
          <p:nvPr/>
        </p:nvSpPr>
        <p:spPr>
          <a:xfrm>
            <a:off x="1313542" y="1425806"/>
            <a:ext cx="10152744" cy="369332"/>
          </a:xfrm>
          <a:prstGeom prst="rect">
            <a:avLst/>
          </a:prstGeom>
          <a:noFill/>
        </p:spPr>
        <p:txBody>
          <a:bodyPr wrap="square">
            <a:spAutoFit/>
          </a:bodyPr>
          <a:lstStyle/>
          <a:p>
            <a:r>
              <a:rPr lang="en-US" dirty="0"/>
              <a:t>Create an alternate design for the conditions of Example Problem 7–5 to produce a smaller drive</a:t>
            </a:r>
            <a:endParaRPr lang="en-PK" dirty="0"/>
          </a:p>
        </p:txBody>
      </p:sp>
      <p:sp>
        <p:nvSpPr>
          <p:cNvPr id="5" name="TextBox 4">
            <a:extLst>
              <a:ext uri="{FF2B5EF4-FFF2-40B4-BE49-F238E27FC236}">
                <a16:creationId xmlns:a16="http://schemas.microsoft.com/office/drawing/2014/main" id="{B8C57AAF-DAC7-09AD-1A64-3347EE70DD5F}"/>
              </a:ext>
            </a:extLst>
          </p:cNvPr>
          <p:cNvSpPr txBox="1"/>
          <p:nvPr/>
        </p:nvSpPr>
        <p:spPr>
          <a:xfrm>
            <a:off x="1690914" y="345105"/>
            <a:ext cx="6110514" cy="523220"/>
          </a:xfrm>
          <a:prstGeom prst="rect">
            <a:avLst/>
          </a:prstGeom>
          <a:noFill/>
        </p:spPr>
        <p:txBody>
          <a:bodyPr wrap="square">
            <a:spAutoFit/>
          </a:bodyPr>
          <a:lstStyle/>
          <a:p>
            <a:r>
              <a:rPr lang="en-US" sz="2800" b="1" dirty="0">
                <a:solidFill>
                  <a:srgbClr val="92D050"/>
                </a:solidFill>
              </a:rPr>
              <a:t>Example</a:t>
            </a:r>
            <a:endParaRPr lang="en-PK" sz="2800" b="1" dirty="0">
              <a:solidFill>
                <a:srgbClr val="92D050"/>
              </a:solidFill>
            </a:endParaRPr>
          </a:p>
        </p:txBody>
      </p:sp>
      <p:pic>
        <p:nvPicPr>
          <p:cNvPr id="7" name="Picture 6">
            <a:extLst>
              <a:ext uri="{FF2B5EF4-FFF2-40B4-BE49-F238E27FC236}">
                <a16:creationId xmlns:a16="http://schemas.microsoft.com/office/drawing/2014/main" id="{D4293CE8-7F25-AFDD-7840-D439C352A33A}"/>
              </a:ext>
            </a:extLst>
          </p:cNvPr>
          <p:cNvPicPr>
            <a:picLocks noChangeAspect="1"/>
          </p:cNvPicPr>
          <p:nvPr/>
        </p:nvPicPr>
        <p:blipFill>
          <a:blip r:embed="rId2"/>
          <a:stretch>
            <a:fillRect/>
          </a:stretch>
        </p:blipFill>
        <p:spPr>
          <a:xfrm>
            <a:off x="2758508" y="2373099"/>
            <a:ext cx="6674984" cy="3637185"/>
          </a:xfrm>
          <a:prstGeom prst="rect">
            <a:avLst/>
          </a:prstGeom>
        </p:spPr>
      </p:pic>
    </p:spTree>
    <p:extLst>
      <p:ext uri="{BB962C8B-B14F-4D97-AF65-F5344CB8AC3E}">
        <p14:creationId xmlns:p14="http://schemas.microsoft.com/office/powerpoint/2010/main" val="3622342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Sizes and Shapes for Synchronous Belts</a:t>
            </a:r>
          </a:p>
        </p:txBody>
      </p:sp>
      <p:pic>
        <p:nvPicPr>
          <p:cNvPr id="2" name="Picture 1">
            <a:extLst>
              <a:ext uri="{FF2B5EF4-FFF2-40B4-BE49-F238E27FC236}">
                <a16:creationId xmlns:a16="http://schemas.microsoft.com/office/drawing/2014/main" id="{71D46A95-0CDD-483B-9497-424D198FB5C2}"/>
              </a:ext>
            </a:extLst>
          </p:cNvPr>
          <p:cNvPicPr>
            <a:picLocks noChangeAspect="1"/>
          </p:cNvPicPr>
          <p:nvPr/>
        </p:nvPicPr>
        <p:blipFill>
          <a:blip r:embed="rId3"/>
          <a:stretch>
            <a:fillRect/>
          </a:stretch>
        </p:blipFill>
        <p:spPr>
          <a:xfrm>
            <a:off x="1524000" y="1014412"/>
            <a:ext cx="9141915" cy="5538788"/>
          </a:xfrm>
          <a:prstGeom prst="rect">
            <a:avLst/>
          </a:prstGeom>
        </p:spPr>
      </p:pic>
    </p:spTree>
    <p:extLst>
      <p:ext uri="{BB962C8B-B14F-4D97-AF65-F5344CB8AC3E}">
        <p14:creationId xmlns:p14="http://schemas.microsoft.com/office/powerpoint/2010/main" val="34604612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152400"/>
            <a:ext cx="8229600" cy="1143000"/>
          </a:xfrm>
        </p:spPr>
        <p:txBody>
          <a:bodyPr>
            <a:normAutofit/>
          </a:bodyPr>
          <a:lstStyle/>
          <a:p>
            <a:r>
              <a:rPr lang="en-US" sz="4800" dirty="0"/>
              <a:t>References</a:t>
            </a:r>
          </a:p>
        </p:txBody>
      </p:sp>
      <p:sp>
        <p:nvSpPr>
          <p:cNvPr id="2" name="Content Placeholder 1"/>
          <p:cNvSpPr>
            <a:spLocks noGrp="1"/>
          </p:cNvSpPr>
          <p:nvPr>
            <p:ph idx="1"/>
          </p:nvPr>
        </p:nvSpPr>
        <p:spPr>
          <a:xfrm>
            <a:off x="1869281" y="976222"/>
            <a:ext cx="8605838" cy="5576978"/>
          </a:xfrm>
        </p:spPr>
        <p:txBody>
          <a:bodyPr>
            <a:normAutofit/>
          </a:bodyPr>
          <a:lstStyle/>
          <a:p>
            <a:pPr>
              <a:buFont typeface="Wingdings" pitchFamily="2" charset="2"/>
              <a:buChar char="§"/>
            </a:pPr>
            <a:r>
              <a:rPr lang="en-US" sz="3000" dirty="0">
                <a:solidFill>
                  <a:srgbClr val="000000"/>
                </a:solidFill>
              </a:rPr>
              <a:t>Chapter 7, ‘</a:t>
            </a:r>
            <a:r>
              <a:rPr lang="en-US" sz="3000" b="1" i="1" dirty="0">
                <a:solidFill>
                  <a:srgbClr val="000000"/>
                </a:solidFill>
              </a:rPr>
              <a:t>Belt Drives, Chain Drives, and Wire Rope</a:t>
            </a:r>
            <a:r>
              <a:rPr lang="en-US" sz="3000" dirty="0">
                <a:solidFill>
                  <a:srgbClr val="000000"/>
                </a:solidFill>
              </a:rPr>
              <a:t>’</a:t>
            </a:r>
          </a:p>
          <a:p>
            <a:pPr lvl="1">
              <a:buFont typeface="Wingdings" pitchFamily="2" charset="2"/>
              <a:buChar char="§"/>
            </a:pPr>
            <a:r>
              <a:rPr lang="en-US" sz="2600" dirty="0">
                <a:solidFill>
                  <a:srgbClr val="000000"/>
                </a:solidFill>
              </a:rPr>
              <a:t>Machine Elements in Mechanical Design</a:t>
            </a:r>
          </a:p>
          <a:p>
            <a:pPr lvl="1">
              <a:buFont typeface="Wingdings" pitchFamily="2" charset="2"/>
              <a:buChar char="§"/>
            </a:pPr>
            <a:r>
              <a:rPr lang="en-US" sz="2600" dirty="0">
                <a:solidFill>
                  <a:srgbClr val="000000"/>
                </a:solidFill>
              </a:rPr>
              <a:t>By Robert L. Mott, Edward M. </a:t>
            </a:r>
            <a:r>
              <a:rPr lang="en-US" sz="2600" dirty="0" err="1">
                <a:solidFill>
                  <a:srgbClr val="000000"/>
                </a:solidFill>
              </a:rPr>
              <a:t>Vavrek</a:t>
            </a:r>
            <a:r>
              <a:rPr lang="en-US" sz="2600" dirty="0">
                <a:solidFill>
                  <a:srgbClr val="000000"/>
                </a:solidFill>
              </a:rPr>
              <a:t>, </a:t>
            </a:r>
            <a:r>
              <a:rPr lang="en-US" sz="2600" dirty="0" err="1">
                <a:solidFill>
                  <a:srgbClr val="000000"/>
                </a:solidFill>
              </a:rPr>
              <a:t>Jyhwen</a:t>
            </a:r>
            <a:r>
              <a:rPr lang="en-US" sz="2600" dirty="0">
                <a:solidFill>
                  <a:srgbClr val="000000"/>
                </a:solidFill>
              </a:rPr>
              <a:t> Wang, 6th edition</a:t>
            </a:r>
          </a:p>
          <a:p>
            <a:pPr lvl="1">
              <a:buFont typeface="Wingdings" pitchFamily="2" charset="2"/>
              <a:buChar char="§"/>
            </a:pPr>
            <a:endParaRPr lang="en-US" sz="2600" dirty="0">
              <a:solidFill>
                <a:srgbClr val="000000"/>
              </a:solidFill>
            </a:endParaRPr>
          </a:p>
        </p:txBody>
      </p:sp>
    </p:spTree>
    <p:extLst>
      <p:ext uri="{BB962C8B-B14F-4D97-AF65-F5344CB8AC3E}">
        <p14:creationId xmlns:p14="http://schemas.microsoft.com/office/powerpoint/2010/main" val="41915679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37076</TotalTime>
  <Words>4163</Words>
  <Application>Microsoft Office PowerPoint</Application>
  <PresentationFormat>Widescreen</PresentationFormat>
  <Paragraphs>340</Paragraphs>
  <Slides>90</Slides>
  <Notes>55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90</vt:i4>
      </vt:variant>
    </vt:vector>
  </HeadingPairs>
  <TitlesOfParts>
    <vt:vector size="105" baseType="lpstr">
      <vt:lpstr>Arial</vt:lpstr>
      <vt:lpstr>Calibri</vt:lpstr>
      <vt:lpstr>Cambria Math</vt:lpstr>
      <vt:lpstr>Century Schoolbook</vt:lpstr>
      <vt:lpstr>Helvetica</vt:lpstr>
      <vt:lpstr>Roboto</vt:lpstr>
      <vt:lpstr>SabonLTPro-Roman</vt:lpstr>
      <vt:lpstr>Source Sans Pro</vt:lpstr>
      <vt:lpstr>Times New Roman</vt:lpstr>
      <vt:lpstr>TradeGothicLTPro-Light</vt:lpstr>
      <vt:lpstr>TradeGothicLTPro-LightObl</vt:lpstr>
      <vt:lpstr>Trebuchet MS</vt:lpstr>
      <vt:lpstr>Wingdings</vt:lpstr>
      <vt:lpstr>Wingdings 3</vt:lpstr>
      <vt:lpstr>Facet</vt:lpstr>
      <vt:lpstr>   </vt:lpstr>
      <vt:lpstr>Synchronous Belt Drives</vt:lpstr>
      <vt:lpstr>Synchronous Belt Drives</vt:lpstr>
      <vt:lpstr>Synchronous Belt Drives</vt:lpstr>
      <vt:lpstr>PowerPoint Presentation</vt:lpstr>
      <vt:lpstr>PowerPoint Presentation</vt:lpstr>
      <vt:lpstr>Advantages of Synchronous Belt Drives</vt:lpstr>
      <vt:lpstr>Sizes and Shapes for Synchronous Belts</vt:lpstr>
      <vt:lpstr>Sizes and Shapes for Synchronous Belts</vt:lpstr>
      <vt:lpstr>Belt Tooth Shape</vt:lpstr>
      <vt:lpstr>PowerPoint Presentation</vt:lpstr>
      <vt:lpstr>PowerPoint Presentation</vt:lpstr>
      <vt:lpstr>Synchronous Belt Construction</vt:lpstr>
      <vt:lpstr>PowerPoint Presentation</vt:lpstr>
      <vt:lpstr>Sprockets and Bushings</vt:lpstr>
      <vt:lpstr>Belt Dimensions</vt:lpstr>
      <vt:lpstr>Sprocket Designations</vt:lpstr>
      <vt:lpstr>Taper-Lock Bushing</vt:lpstr>
      <vt:lpstr>Taper-Lock Bushing</vt:lpstr>
      <vt:lpstr>Sprockets with 8mm Belt Pitch</vt:lpstr>
      <vt:lpstr>Taper-Lock Bushing</vt:lpstr>
      <vt:lpstr>PowerPoint Presentation</vt:lpstr>
      <vt:lpstr>PowerPoint Presentation</vt:lpstr>
      <vt:lpstr>PowerPoint Presentation</vt:lpstr>
      <vt:lpstr>PowerPoint Presentation</vt:lpstr>
      <vt:lpstr>Sprocket Designations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General Selection Procedure for Synchronous Belt Drives</vt:lpstr>
      <vt:lpstr>Example Problem</vt:lpstr>
      <vt:lpstr>Example Problem</vt:lpstr>
      <vt:lpstr>Example Problem</vt:lpstr>
      <vt:lpstr>Sprocket Designations</vt:lpstr>
      <vt:lpstr>Example Problem</vt:lpstr>
      <vt:lpstr>Alternate Configurations for Synchronous Belt Drives</vt:lpstr>
      <vt:lpstr>PowerPoint Presentation</vt:lpstr>
      <vt:lpstr> Twin Power Belts</vt:lpstr>
      <vt:lpstr>Do all cars have serpentine belts?</vt:lpstr>
      <vt:lpstr>CHAIN DRIVES </vt:lpstr>
      <vt:lpstr>Chain Drives</vt:lpstr>
      <vt:lpstr>Roller Chain</vt:lpstr>
      <vt:lpstr>Roller Chain</vt:lpstr>
      <vt:lpstr>Chain Drives</vt:lpstr>
      <vt:lpstr>PowerPoint Presentation</vt:lpstr>
      <vt:lpstr>PowerPoint Presentation</vt:lpstr>
      <vt:lpstr>Roller Chains</vt:lpstr>
      <vt:lpstr>Synchronous Belt Drives</vt:lpstr>
      <vt:lpstr>Metric Chain sizes for Heavy Power Transmission</vt:lpstr>
      <vt:lpstr>Metric Chain sizes for Agricultural uses</vt:lpstr>
      <vt:lpstr>Roller Chain Shapes</vt:lpstr>
      <vt:lpstr>PowerPoint Presentation</vt:lpstr>
      <vt:lpstr>PowerPoint Presentation</vt:lpstr>
      <vt:lpstr>PowerPoint Presentation</vt:lpstr>
      <vt:lpstr>PowerPoint Presentation</vt:lpstr>
      <vt:lpstr>Design of Chain Drives</vt:lpstr>
      <vt:lpstr>Design of Chain Drives</vt:lpstr>
      <vt:lpstr>PowerPoint Presentation</vt:lpstr>
      <vt:lpstr>Chain Wear</vt:lpstr>
      <vt:lpstr>Chain Wear</vt:lpstr>
      <vt:lpstr>Lubrication effects on chain life</vt:lpstr>
      <vt:lpstr>Design of Chain Drives</vt:lpstr>
      <vt:lpstr>Design of Chain Drives</vt:lpstr>
      <vt:lpstr>Design of Chain Drives</vt:lpstr>
      <vt:lpstr>DESIGN GUIDELINES FOR CHAIN DRIVES</vt:lpstr>
      <vt:lpstr>DESIGN GUIDELINES FOR CHAIN DRIVES</vt:lpstr>
      <vt:lpstr>DESIGN GUIDELINES FOR CHAIN DRIVES</vt:lpstr>
      <vt:lpstr>DESIGN GUIDELINES FOR CHAIN DRIVES</vt:lpstr>
      <vt:lpstr>DESIGN GUIDELINES FOR CHAIN DRIVES</vt:lpstr>
      <vt:lpstr>Synchronous Belt Drives</vt:lpstr>
      <vt:lpstr>Lubrication</vt:lpstr>
      <vt:lpstr>Lubrication</vt:lpstr>
      <vt:lpstr>Lubrication</vt:lpstr>
      <vt:lpstr>Design of Chain Drives</vt:lpstr>
      <vt:lpstr>Lubrication</vt:lpstr>
      <vt:lpstr>Lubrication</vt:lpstr>
      <vt:lpstr>Lubrication</vt:lpstr>
      <vt:lpstr>Lubrication</vt:lpstr>
      <vt:lpstr>Lubrication</vt:lpstr>
      <vt:lpstr>Lubrication</vt:lpstr>
      <vt:lpstr>Lubrication</vt:lpstr>
      <vt:lpstr>PowerPoint Presentation</vt:lpstr>
      <vt:lpstr>Example Problem</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Amina Younis</dc:creator>
  <cp:lastModifiedBy>Amina Younis</cp:lastModifiedBy>
  <cp:revision>9</cp:revision>
  <dcterms:created xsi:type="dcterms:W3CDTF">2021-10-21T00:38:48Z</dcterms:created>
  <dcterms:modified xsi:type="dcterms:W3CDTF">2024-10-02T05:01:26Z</dcterms:modified>
</cp:coreProperties>
</file>